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notesMasterIdLst>
    <p:notesMasterId r:id="rId40"/>
  </p:notesMasterIdLst>
  <p:sldIdLst>
    <p:sldId id="256" r:id="rId2"/>
    <p:sldId id="262" r:id="rId3"/>
    <p:sldId id="266" r:id="rId4"/>
    <p:sldId id="271" r:id="rId5"/>
    <p:sldId id="272" r:id="rId6"/>
    <p:sldId id="273" r:id="rId7"/>
    <p:sldId id="267" r:id="rId8"/>
    <p:sldId id="295" r:id="rId9"/>
    <p:sldId id="275" r:id="rId10"/>
    <p:sldId id="277" r:id="rId11"/>
    <p:sldId id="278" r:id="rId12"/>
    <p:sldId id="258" r:id="rId13"/>
    <p:sldId id="259" r:id="rId14"/>
    <p:sldId id="276" r:id="rId15"/>
    <p:sldId id="268" r:id="rId16"/>
    <p:sldId id="280" r:id="rId17"/>
    <p:sldId id="281" r:id="rId18"/>
    <p:sldId id="282" r:id="rId19"/>
    <p:sldId id="283" r:id="rId20"/>
    <p:sldId id="284" r:id="rId21"/>
    <p:sldId id="269" r:id="rId22"/>
    <p:sldId id="270" r:id="rId23"/>
    <p:sldId id="274" r:id="rId24"/>
    <p:sldId id="264" r:id="rId25"/>
    <p:sldId id="287" r:id="rId26"/>
    <p:sldId id="288" r:id="rId27"/>
    <p:sldId id="289" r:id="rId28"/>
    <p:sldId id="290" r:id="rId29"/>
    <p:sldId id="279" r:id="rId30"/>
    <p:sldId id="291" r:id="rId31"/>
    <p:sldId id="292" r:id="rId32"/>
    <p:sldId id="293" r:id="rId33"/>
    <p:sldId id="260" r:id="rId34"/>
    <p:sldId id="263" r:id="rId35"/>
    <p:sldId id="265" r:id="rId36"/>
    <p:sldId id="261" r:id="rId37"/>
    <p:sldId id="294" r:id="rId38"/>
    <p:sldId id="286"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0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4"/>
    <p:restoredTop sz="94585"/>
  </p:normalViewPr>
  <p:slideViewPr>
    <p:cSldViewPr snapToGrid="0" snapToObjects="1">
      <p:cViewPr varScale="1">
        <p:scale>
          <a:sx n="121" d="100"/>
          <a:sy n="121" d="100"/>
        </p:scale>
        <p:origin x="184"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530644-3603-4CB9-A884-584FDDEB634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F97FE06E-548F-4012-AECA-FBCED154A315}">
      <dgm:prSet/>
      <dgm:spPr/>
      <dgm:t>
        <a:bodyPr/>
        <a:lstStyle/>
        <a:p>
          <a:r>
            <a:rPr lang="tr-TR"/>
            <a:t>Novel as a marginal form</a:t>
          </a:r>
          <a:endParaRPr lang="en-US"/>
        </a:p>
      </dgm:t>
    </dgm:pt>
    <dgm:pt modelId="{6F64C920-DA31-4A3E-A648-8F5F85D51F94}" type="parTrans" cxnId="{C1EDD630-C439-4DCF-92AE-455FB68D74F2}">
      <dgm:prSet/>
      <dgm:spPr/>
      <dgm:t>
        <a:bodyPr/>
        <a:lstStyle/>
        <a:p>
          <a:endParaRPr lang="en-US"/>
        </a:p>
      </dgm:t>
    </dgm:pt>
    <dgm:pt modelId="{F661A983-3E3D-4AB4-90E1-935CE93BCC6E}" type="sibTrans" cxnId="{C1EDD630-C439-4DCF-92AE-455FB68D74F2}">
      <dgm:prSet/>
      <dgm:spPr/>
      <dgm:t>
        <a:bodyPr/>
        <a:lstStyle/>
        <a:p>
          <a:endParaRPr lang="en-US"/>
        </a:p>
      </dgm:t>
    </dgm:pt>
    <dgm:pt modelId="{0055DA40-781E-4B7E-A06D-9ADE892F0391}">
      <dgm:prSet/>
      <dgm:spPr/>
      <dgm:t>
        <a:bodyPr/>
        <a:lstStyle/>
        <a:p>
          <a:r>
            <a:rPr lang="tr-TR"/>
            <a:t>Birth of middle class</a:t>
          </a:r>
          <a:endParaRPr lang="en-US"/>
        </a:p>
      </dgm:t>
    </dgm:pt>
    <dgm:pt modelId="{8DA1F357-127A-4BAE-88E8-857FAC532DBB}" type="parTrans" cxnId="{E209E798-5865-4271-9C86-956DD9D3C255}">
      <dgm:prSet/>
      <dgm:spPr/>
      <dgm:t>
        <a:bodyPr/>
        <a:lstStyle/>
        <a:p>
          <a:endParaRPr lang="en-US"/>
        </a:p>
      </dgm:t>
    </dgm:pt>
    <dgm:pt modelId="{F00F4263-FF83-4A52-B5CB-EB7AD12980F9}" type="sibTrans" cxnId="{E209E798-5865-4271-9C86-956DD9D3C255}">
      <dgm:prSet/>
      <dgm:spPr/>
      <dgm:t>
        <a:bodyPr/>
        <a:lstStyle/>
        <a:p>
          <a:endParaRPr lang="en-US"/>
        </a:p>
      </dgm:t>
    </dgm:pt>
    <dgm:pt modelId="{F70D6839-9344-0646-8D1E-D404FA5B5750}" type="pres">
      <dgm:prSet presAssocID="{F2530644-3603-4CB9-A884-584FDDEB6345}" presName="hierChild1" presStyleCnt="0">
        <dgm:presLayoutVars>
          <dgm:chPref val="1"/>
          <dgm:dir/>
          <dgm:animOne val="branch"/>
          <dgm:animLvl val="lvl"/>
          <dgm:resizeHandles/>
        </dgm:presLayoutVars>
      </dgm:prSet>
      <dgm:spPr/>
    </dgm:pt>
    <dgm:pt modelId="{835EF78E-D32C-5242-A830-E2C43D4C5282}" type="pres">
      <dgm:prSet presAssocID="{F97FE06E-548F-4012-AECA-FBCED154A315}" presName="hierRoot1" presStyleCnt="0"/>
      <dgm:spPr/>
    </dgm:pt>
    <dgm:pt modelId="{2281AFC9-BED9-AF4C-8757-503CEF6BDC58}" type="pres">
      <dgm:prSet presAssocID="{F97FE06E-548F-4012-AECA-FBCED154A315}" presName="composite" presStyleCnt="0"/>
      <dgm:spPr/>
    </dgm:pt>
    <dgm:pt modelId="{4F104CF7-1108-C74D-A232-EABD63F31C67}" type="pres">
      <dgm:prSet presAssocID="{F97FE06E-548F-4012-AECA-FBCED154A315}" presName="background" presStyleLbl="node0" presStyleIdx="0" presStyleCnt="2"/>
      <dgm:spPr/>
    </dgm:pt>
    <dgm:pt modelId="{7BC7EC00-CF49-9646-BE6B-C593A2B7F433}" type="pres">
      <dgm:prSet presAssocID="{F97FE06E-548F-4012-AECA-FBCED154A315}" presName="text" presStyleLbl="fgAcc0" presStyleIdx="0" presStyleCnt="2">
        <dgm:presLayoutVars>
          <dgm:chPref val="3"/>
        </dgm:presLayoutVars>
      </dgm:prSet>
      <dgm:spPr/>
    </dgm:pt>
    <dgm:pt modelId="{3766F66D-C016-D347-855B-A05246F9DCCA}" type="pres">
      <dgm:prSet presAssocID="{F97FE06E-548F-4012-AECA-FBCED154A315}" presName="hierChild2" presStyleCnt="0"/>
      <dgm:spPr/>
    </dgm:pt>
    <dgm:pt modelId="{7F11824E-1AC9-E14A-BD5B-78343344442E}" type="pres">
      <dgm:prSet presAssocID="{0055DA40-781E-4B7E-A06D-9ADE892F0391}" presName="hierRoot1" presStyleCnt="0"/>
      <dgm:spPr/>
    </dgm:pt>
    <dgm:pt modelId="{EF4337CA-E680-D84B-904A-F1210689E44A}" type="pres">
      <dgm:prSet presAssocID="{0055DA40-781E-4B7E-A06D-9ADE892F0391}" presName="composite" presStyleCnt="0"/>
      <dgm:spPr/>
    </dgm:pt>
    <dgm:pt modelId="{9CD3DC97-9815-2049-B919-50AF96B8E274}" type="pres">
      <dgm:prSet presAssocID="{0055DA40-781E-4B7E-A06D-9ADE892F0391}" presName="background" presStyleLbl="node0" presStyleIdx="1" presStyleCnt="2"/>
      <dgm:spPr/>
    </dgm:pt>
    <dgm:pt modelId="{B05207B8-A364-814F-B6E7-07519C638702}" type="pres">
      <dgm:prSet presAssocID="{0055DA40-781E-4B7E-A06D-9ADE892F0391}" presName="text" presStyleLbl="fgAcc0" presStyleIdx="1" presStyleCnt="2">
        <dgm:presLayoutVars>
          <dgm:chPref val="3"/>
        </dgm:presLayoutVars>
      </dgm:prSet>
      <dgm:spPr/>
    </dgm:pt>
    <dgm:pt modelId="{53F7E199-063D-944A-A8E2-F31BAA71EFFE}" type="pres">
      <dgm:prSet presAssocID="{0055DA40-781E-4B7E-A06D-9ADE892F0391}" presName="hierChild2" presStyleCnt="0"/>
      <dgm:spPr/>
    </dgm:pt>
  </dgm:ptLst>
  <dgm:cxnLst>
    <dgm:cxn modelId="{C1EDD630-C439-4DCF-92AE-455FB68D74F2}" srcId="{F2530644-3603-4CB9-A884-584FDDEB6345}" destId="{F97FE06E-548F-4012-AECA-FBCED154A315}" srcOrd="0" destOrd="0" parTransId="{6F64C920-DA31-4A3E-A648-8F5F85D51F94}" sibTransId="{F661A983-3E3D-4AB4-90E1-935CE93BCC6E}"/>
    <dgm:cxn modelId="{2B897E3B-65C0-AB41-8997-A4624C8DF6B7}" type="presOf" srcId="{F2530644-3603-4CB9-A884-584FDDEB6345}" destId="{F70D6839-9344-0646-8D1E-D404FA5B5750}" srcOrd="0" destOrd="0" presId="urn:microsoft.com/office/officeart/2005/8/layout/hierarchy1"/>
    <dgm:cxn modelId="{E209E798-5865-4271-9C86-956DD9D3C255}" srcId="{F2530644-3603-4CB9-A884-584FDDEB6345}" destId="{0055DA40-781E-4B7E-A06D-9ADE892F0391}" srcOrd="1" destOrd="0" parTransId="{8DA1F357-127A-4BAE-88E8-857FAC532DBB}" sibTransId="{F00F4263-FF83-4A52-B5CB-EB7AD12980F9}"/>
    <dgm:cxn modelId="{99C450C1-4B9F-AF43-B8D5-7F5FDA1301EA}" type="presOf" srcId="{0055DA40-781E-4B7E-A06D-9ADE892F0391}" destId="{B05207B8-A364-814F-B6E7-07519C638702}" srcOrd="0" destOrd="0" presId="urn:microsoft.com/office/officeart/2005/8/layout/hierarchy1"/>
    <dgm:cxn modelId="{BF2FC4D8-3191-A044-A79C-7E1FA5BEDC22}" type="presOf" srcId="{F97FE06E-548F-4012-AECA-FBCED154A315}" destId="{7BC7EC00-CF49-9646-BE6B-C593A2B7F433}" srcOrd="0" destOrd="0" presId="urn:microsoft.com/office/officeart/2005/8/layout/hierarchy1"/>
    <dgm:cxn modelId="{01FD927A-96FB-F441-B1F7-C6C860F9AC14}" type="presParOf" srcId="{F70D6839-9344-0646-8D1E-D404FA5B5750}" destId="{835EF78E-D32C-5242-A830-E2C43D4C5282}" srcOrd="0" destOrd="0" presId="urn:microsoft.com/office/officeart/2005/8/layout/hierarchy1"/>
    <dgm:cxn modelId="{51F47F37-3984-3F4B-82C0-524C5AD13B33}" type="presParOf" srcId="{835EF78E-D32C-5242-A830-E2C43D4C5282}" destId="{2281AFC9-BED9-AF4C-8757-503CEF6BDC58}" srcOrd="0" destOrd="0" presId="urn:microsoft.com/office/officeart/2005/8/layout/hierarchy1"/>
    <dgm:cxn modelId="{86A62F71-A2F8-8B4B-8A5E-0B73AF665794}" type="presParOf" srcId="{2281AFC9-BED9-AF4C-8757-503CEF6BDC58}" destId="{4F104CF7-1108-C74D-A232-EABD63F31C67}" srcOrd="0" destOrd="0" presId="urn:microsoft.com/office/officeart/2005/8/layout/hierarchy1"/>
    <dgm:cxn modelId="{8A58F8B0-005C-784B-AFFE-34FAC5B3F550}" type="presParOf" srcId="{2281AFC9-BED9-AF4C-8757-503CEF6BDC58}" destId="{7BC7EC00-CF49-9646-BE6B-C593A2B7F433}" srcOrd="1" destOrd="0" presId="urn:microsoft.com/office/officeart/2005/8/layout/hierarchy1"/>
    <dgm:cxn modelId="{A85385ED-134F-FE4C-A60A-1D68EAC83C6B}" type="presParOf" srcId="{835EF78E-D32C-5242-A830-E2C43D4C5282}" destId="{3766F66D-C016-D347-855B-A05246F9DCCA}" srcOrd="1" destOrd="0" presId="urn:microsoft.com/office/officeart/2005/8/layout/hierarchy1"/>
    <dgm:cxn modelId="{70F33F27-B6C5-1D4C-B21A-7D48F31DCCC2}" type="presParOf" srcId="{F70D6839-9344-0646-8D1E-D404FA5B5750}" destId="{7F11824E-1AC9-E14A-BD5B-78343344442E}" srcOrd="1" destOrd="0" presId="urn:microsoft.com/office/officeart/2005/8/layout/hierarchy1"/>
    <dgm:cxn modelId="{93BFE326-F045-F245-827E-5AD0A0D5821A}" type="presParOf" srcId="{7F11824E-1AC9-E14A-BD5B-78343344442E}" destId="{EF4337CA-E680-D84B-904A-F1210689E44A}" srcOrd="0" destOrd="0" presId="urn:microsoft.com/office/officeart/2005/8/layout/hierarchy1"/>
    <dgm:cxn modelId="{2A1D6469-F687-E34A-927A-1AD396676503}" type="presParOf" srcId="{EF4337CA-E680-D84B-904A-F1210689E44A}" destId="{9CD3DC97-9815-2049-B919-50AF96B8E274}" srcOrd="0" destOrd="0" presId="urn:microsoft.com/office/officeart/2005/8/layout/hierarchy1"/>
    <dgm:cxn modelId="{E00692E2-8086-BC43-90ED-1CCBC3CDEF13}" type="presParOf" srcId="{EF4337CA-E680-D84B-904A-F1210689E44A}" destId="{B05207B8-A364-814F-B6E7-07519C638702}" srcOrd="1" destOrd="0" presId="urn:microsoft.com/office/officeart/2005/8/layout/hierarchy1"/>
    <dgm:cxn modelId="{31C4561F-3572-CC4B-A4FD-18BB41FD3F92}" type="presParOf" srcId="{7F11824E-1AC9-E14A-BD5B-78343344442E}" destId="{53F7E199-063D-944A-A8E2-F31BAA71EFF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04CF7-1108-C74D-A232-EABD63F31C67}">
      <dsp:nvSpPr>
        <dsp:cNvPr id="0" name=""/>
        <dsp:cNvSpPr/>
      </dsp:nvSpPr>
      <dsp:spPr>
        <a:xfrm>
          <a:off x="1320" y="150224"/>
          <a:ext cx="4636182" cy="294397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7EC00-CF49-9646-BE6B-C593A2B7F433}">
      <dsp:nvSpPr>
        <dsp:cNvPr id="0" name=""/>
        <dsp:cNvSpPr/>
      </dsp:nvSpPr>
      <dsp:spPr>
        <a:xfrm>
          <a:off x="516452" y="639599"/>
          <a:ext cx="4636182" cy="294397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tr-TR" sz="5500" kern="1200"/>
            <a:t>Novel as a marginal form</a:t>
          </a:r>
          <a:endParaRPr lang="en-US" sz="5500" kern="1200"/>
        </a:p>
      </dsp:txBody>
      <dsp:txXfrm>
        <a:off x="602678" y="725825"/>
        <a:ext cx="4463730" cy="2771523"/>
      </dsp:txXfrm>
    </dsp:sp>
    <dsp:sp modelId="{9CD3DC97-9815-2049-B919-50AF96B8E274}">
      <dsp:nvSpPr>
        <dsp:cNvPr id="0" name=""/>
        <dsp:cNvSpPr/>
      </dsp:nvSpPr>
      <dsp:spPr>
        <a:xfrm>
          <a:off x="5667765" y="150224"/>
          <a:ext cx="4636182" cy="294397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5207B8-A364-814F-B6E7-07519C638702}">
      <dsp:nvSpPr>
        <dsp:cNvPr id="0" name=""/>
        <dsp:cNvSpPr/>
      </dsp:nvSpPr>
      <dsp:spPr>
        <a:xfrm>
          <a:off x="6182897" y="639599"/>
          <a:ext cx="4636182" cy="294397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tr-TR" sz="5500" kern="1200"/>
            <a:t>Birth of middle class</a:t>
          </a:r>
          <a:endParaRPr lang="en-US" sz="5500" kern="1200"/>
        </a:p>
      </dsp:txBody>
      <dsp:txXfrm>
        <a:off x="6269123" y="725825"/>
        <a:ext cx="4463730" cy="277152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4T08:29:57.782"/>
    </inkml:context>
    <inkml:brush xml:id="br0">
      <inkml:brushProperty name="width" value="0.06" units="cm"/>
      <inkml:brushProperty name="height" value="0.06" units="cm"/>
      <inkml:brushProperty name="color" value="#F6630D"/>
    </inkml:brush>
  </inkml:definitions>
  <inkml:trace contextRef="#ctx0" brushRef="#br0">2895 1412 12254,'-16'-45'0,"2"-6"0,-17 5 0,-5-5 0,-9-1 0,-6 2 0,-1 5 0,-2 10 0,-5 10 0,-3 5 0,-9 5 0,-5 1 0,-6 3 0,3 7 0,-5-2 0,-3 4 0,-4 2 0,41 0 0,-1 0 0,-46 4 0,-2 8 0,49-2 0,1 3 0,-1 3 0,-1 3 0,-4 3 0,0 2 0,-3 4 0,1 3-91,-1 0 0,2 3 1,-1 4-1,1 2 1,3 0-1,1 2 1,0 1-1,1 1 91,1 2 0,1 1 0,-1 3 0,1 3 0,5 2 0,1 2 0,3 0 0,3 1 0,1 0 0,4 2 0,1 4 0,3 2 0,4 4 0,2 2 0,1 3 0,3 1 0,1 2 0,3 0 0,3-1 0,4-1 0,5-6 0,3 0 0,2-1 0,5-1 0,5 0 0,3-2 0,5-2 0,5-2 0,3-5 0,4-3 0,0-4 0,2-3 0,3-3 0,1-3 0,3-2 0,2-2 0,2-3 0,3-2 0,2-1 0,1-2 0,1 0 0,2-3 0,3-4 0,1-4 0,-2-5 0,0-4 0,2-2 0,1-1 0,1-1 0,2-4 0,6-4 0,0-4 0,-1-2 0,0-5 0,0-6 0,-1-5 0,3-5 0,-2-6 0,3-3 0,0-5 0,1-10 0,-1-5 0,1-1 0,-2-2 0,3-2 0,-2-4 0,-5-3 0,-2-3 0,-3-1 0,-2-2 0,-1-1 0,-2-1-99,0-2 1,-3-1 0,-4 0 0,-3-1 0,-4-1-1,-4-3 1,-7 3 0,-4-2 95,-5-2 0,-5-1 0,-5 1 0,-5 0 0,-3-5 0,-4-1 0,-2-1 0,-2 0 2,-3-3 0,-3 0 0,-5 9 0,-5 2 0,-4 2 0,-5 3 0,-1 7 0,-4 4 1,0 4 0,-5 4 0,-4 11 0,-4 5 0,-3 5 0,-4 7 0,-4 6 0,-3 7 0,-3 6 0,-4 7 0,-6 8 0,-3 8 0,-10 7 0,-3 7 0,26-3 0,0 2 0,-2 4 0,-5 3 0,0 4 0,0 2 0,0 2 0,1 3 0,-1 1 0,-3 4 0,0 2 0,1 1 0,2 1 0,0 1 0,2 1 0,0-1 0,1 1 0,1 1 0,2 2 0,1 1 0,1 0 0,3-3 0,2 0 0,1 1 0,3-1 0,2 1 0,1-1 0,-18 22 0,4 0 0,12-7 0,5 0 0,10-2 0,6 2 0,7-3 0,6 0 0,6-1 0,6 0 0,6 0 0,4 1 0,2-1 0,0 0 0</inkml:trace>
  <inkml:trace contextRef="#ctx0" brushRef="#br0" timeOffset="699">9444 1027 11733,'-37'-4'0,"-4"-7"0,-6-14 0,-11-18 0,-4 0 0,0 0 0,-6 7 0,4 12 0,-4 15 0,-2 11 0,-1 17 0,-5 18 0,-8 15 0,39-19 0,-1 2 0,1 3 0,-1 2 0,-3 4 0,-1 3 0,-1 2 0,-1 3-141,-2 5 1,0 2 0,0 6 0,1 2 0,-2 6 0,1 2 0,3 1 0,3 1 140,3-1 0,3 1 0,1 3 0,4 1 0,4 4 0,4 1 0,2 4 0,2 3 0,9-28 0,2 1 0,1 0 0,-2 32 0,3 0 0,5-29 0,1 1 0,1-1 0,3-1 0,0-1 0,3 0 0,1 32 0,5-2 0,6-7 0,5-4 0,8-4 0,6-4 0,5-9 0,4-5 0,4-7 0,5-7 0,5-6 0,5-6 0,6-9 0,4-4 0,1-2 0,3-3 0,4-4 0,1-3 0,3-5 0,1-5 0,5-2 0,1-3 0,1-5 0,0-4 0,3-3 0,0-5 0,-28 4 0,0-3 0,0-1 0,1-3 0,1-3 0,-1 0 0,3-2 0,-1-2 0,-1 0-80,0-3 1,0 0 0,-1-2 0,-2 0 0,-2-2 0,0 0-1,0-2 1,-2-1 0,1-1 0,-1-2 0,0-2 0,0-2 79,1-1 0,0-3 0,-2 0 0,-3 0 0,-1-1 0,-1-1 0,-3-4 0,-1-1 0,-2-1 0,-1-1 0,-1 0 0,-1-2 0,-1-1 0,-1-1 0,-2-2 0,-3 1 0,-2-2 0,-2 0 0,-1-2 0,-1 0 0,-3-2 0,-3 2 0,-1-2 0,-3 1 0,-2 1 0,-2-1 0,-3 0 0,-4-1 0,-3 0 0,-2-1 0,-1-1 0,-3 0 0,-1 0 0,-3 1 0,-1 0 0,-2 0 0,-2-1 0,-2 1 0,-4 2 0,-13-22 0,-6 4 0,-8 5 0,-6 5 0,-4 7 0,-6 6-100,-4 5 0,-7 7 1,-10 7-1,-7 7 0,-4 6 1,-4 6-1,26 10 0,-2 3 1,-2 3 99,-4 1 0,-1 2 0,-1 5 0,-4 5 0,-1 5 0,-2 3 0,-9 2 0,-2 4 0,0 3 0,20-2 0,-1 3 0,-1 1 0,0 2 0,-4 3 0,0 2 0,-1 2 0,2 1 0,2 1 0,1 1 0,0 1 0,1 2 0,-3 3 0,0 2 0,1 0 0,1 1 0,1 1 0,0 1 0,2 0 0,-1 2-91,1 1 1,0 0 0,1 2 0,1 0 0,3-1 0,2 2 0,0-1 0,2 2 0,3-2 0,2 0 0,1 1 0,1-1 0,-13 16 0,3-1 0,2 0 92,8-4 0,2-1 1,4 2-1,9-4 0,4 2 1,4 0-1,-8 28 0,8 1 1,8-4-1,6 1 0,6-2 0,8-1-2,16-5 0,6-1 0,-3-6 0,5-2 0,12-4 0,0 0 0</inkml:trace>
  <inkml:trace contextRef="#ctx0" brushRef="#br0" timeOffset="1433">16988 608 11674,'-56'0'0,"0"0"0,5-6 0,1-1 0,-2-1 0,1 0 0,-46-6 0,6 7 0,-1 32 0,46-4 0,-1 5 0,-2 7 0,1 5-139,-1 6 1,1 2 0,-1 2 0,1 3 0,2 3 0,1 2 0,-2 3-1,1 1 139,0 2 0,1 2 0,1-3 0,0 2 0,2 1 0,1 2 0,1-1 0,0 0-74,1 1 0,1 2 0,-1 5 0,2 1 0,3 3 0,2 1 0,2 3 1,2 0 73,2-1 0,5 1 0,9-3 0,5 1 0,5-4 0,8-1 0,8-2 0,9-2 0,8 0 0,9-4 0,10-5 0,7-4 0,14 2 0,6-3 0,6-3 0,4-4 0,-24-16 0,2-3 0,1 0 0,4 1 0,1-1 0,2-1 0,5 0 0,1-1 0,1-2 0,1 0 0,0-1 0,1-2-92,0-2 1,0-1 0,1-3-1,1-2 1,1-3 0,0-2 0,0-2-1,1-3 1,1-1 0,2 0-1,0-2 1,1-2 91,3 0 0,1-1 0,-2-2 0,-6-1 0,-2-3 0,0-1 0,-1-2 0,-1-3 0,-2-1 0,-6-1 0,-1-3 0,-1-1-1,-4-2 0,-1-2 1,-2-1-1,25-14 1,-5-4-1,-11-2 1,-3-3-1,-6 0 1,-4-1-56,-6 1 1,-5-3-1,-9-2 1,-4-3-1,-5-3 1,-4-2 0,-3-4-1,-4-2 53,-1-6 1,-5-2 0,-3-2 0,-2-3 0,-1-11 0,-1-4 0,-4 26 0,-2-1 0,0-2 1,0-5 1,-1-2 0,-2-1 0,-3-6 0,-2-2 0,-2-1 0,0-3 0,-2-1 0,-3 0 0,-1-1 0,-3 1 0,-2 1-50,-1 1 0,-3 1 0,-2 2 1,-3 6-1,-3 2 0,-3 3 0,-2 5 1,-2 4-1,-3 3 0,0 5 1,-3 4-1,-3 4 50,-25-17 0,-7 10 0,-5 15 0,-5 10 0,25 16 0,-2 4 0,-2 2 0,-3 3 0,-2 4 0,-2 1 0,-4 1 0,-2 2 0,-1 4 0,-9 4 0,-1 4 0,-1 3 0,-4 2 0,0 4 0,0 3 0,22-4 0,0 1 0,0 2 0,1 2 0,0 1 0,1 3 0,0 0 0,0 1 0,1 2 0,0 0 1,1 2-1,1 0 0,1 2 0,0 1 0,1 1 0,0 1 0,1 0 1,0 2-1,1 0 0,0 1-52,1 1 1,-1 1 0,2 0 0,3 1 0,-10 12 0,3 1 0,2 2 0,0 3 0,3 2 0,3 1 0,7-2 0,2 1 0,4 2 52,5-1 0,3 1 0,4 2 0,3 1 0,3 2 0,6 1 1,6 0-1,4 0 0,4 1 0,3-2 0,4 1 0,3-1-1,3-2 0,4 0 1,3-1-1,3 4 0,3 1 0,4-3 0,5-5 0,5-1 0,0 0 0,1 4 0,0 0 0</inkml:trace>
  <inkml:trace contextRef="#ctx0" brushRef="#br0" timeOffset="1999">24376 1254 11549,'-61'35'0,"7"-13"0,7-19 0,5-12 0,-5 1 0,5 8 0,-1 19 0,0 28 0,2 38 0,24-26 0,1 5 0,1 6 0,1 3 0,1 6 0,3 1 0,3 2 0,2 1 0,4 2 0,2-1 0,6-2 0,4-1-137,7-1 1,5-1-1,4 0 1,6-3 0,5 0-1,5-2 1,4-3 0,3-2 136,5-3 0,3-2 0,4-5 0,4-2 0,8-1 0,3-3 0,5-2 0,3-1-83,-25-18 1,1 0-1,1-3 1,-1-3-1,2-3 1,1 0-1,3-2 1,1-2-1,1-1 1,-1-2-1,2-2 1,-1-2 81,2 0 0,0-2 0,1-1 0,-1 0 1,0-1-1,0-1 0,1-2 0,1-2 1,-1-2-1,0 0 0,-1-2 0,0-2-2,-2-3 0,0-1 0,0-2 0,1-2 0,-1-1 0,0-4 0,2-3 0,0-2 0,1-3 1,1-1-1,0-1 0,0-2 1,2-3 1,0-1-1,0 0 1,-3 0-1,-1-1 1,-1-1-1,3-3 1,-1-1-1,-1-2 1,-4 2-1,-1-1 1,-1-2 0,-3 0 1,-1-1 0,-2-3 0,-4-2 0,-2-1 0,-4-3 0,-4 1 0,-3-2 0,-3-1-1,14-27 1,-7-3 0,-10 1 0,-8-3 0,-7-2 0,-9-2 0,-8-5 0,-6-1 0,-2-2 0,-5-2 0,-1 31 0,-1 0 0,-3 1 0,-10-31 0,-7 4 0,6 31 0,-4 2 0,-2 2 0,-19-25 0,-7 3 0,-4 6 0,-8 5 0,-6 7 0,-7 7 0,24 22 0,-3 3 0,-2 1 0,-4 2 0,-2 1 0,-1 3 0,-4 0 0,-3 3 0,-1 2 0,-6 0 0,-2 2 0,-2 2 0,-7 1 0,-2 3 0,-2 1 0,20 5 0,0 1 0,-2 1 0,0 2 1,-6 0 1,0 1 0,-1 2-1,1 3 1,1 2 0,1 3 0,0 3-1,-1 1 1,-4 3 0,-1 2 0,1 2-1,0 2 1,3 1 0,0 2-1,1 2 1,1 2-109,1 2 1,1 2 0,1 1 0,1 2 0,3 0 0,1 1 0,2 2 0,2 2 0,6 1 0,1 2 0,3 1 0,1 1 0,-15 14 0,3 1 0,4 3 106,7-2 0,4 3 0,4 1 1,6 0-1,4 1 0,3 3 0,6 1 1,5 3-1,1 1 0,3 3 0,1 1 1,4 1-1,0 5 0,3 0 0,3 1 0,5-5 0,2-1 0,0 2 0,-1 5 0,-1 2 0,1-2 0,4-6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4T08:30:03.314"/>
    </inkml:context>
    <inkml:brush xml:id="br0">
      <inkml:brushProperty name="width" value="0.06" units="cm"/>
      <inkml:brushProperty name="height" value="0.06" units="cm"/>
      <inkml:brushProperty name="color" value="#F6630D"/>
    </inkml:brush>
  </inkml:definitions>
  <inkml:trace contextRef="#ctx0" brushRef="#br0">15683 1049 13171,'-45'-26'0,"1"1"0,-3-3 0,1-2 0,1-2 0,0-2 0,-1-1 0,-1 0 0,2 1 0,1 0 0,0 2 0,1 0 0,2 1 0,0 2 0,-42-21 0,39 25 0,-2 1-107,-1 0 1,-3 1 0,-6 0-1,-2 0 1,-4-3 0,-2 1 0,-4 1-1,-2 2 107,0 1 0,-2 1 0,-6 1 0,-3 1 0,-3 0 0,-2 1 0,-9 0 0,-3-1-137,28 7 1,-1-1-1,-1 0 1,1 1 0,0 0-1,-1 0 1,-3 1-1,-2 0 1,1 1-1,-2 1 1,1 0 0,-1 1 136,-3 0 0,1 1 0,-2 0 0,-2 0 0,-1 1 0,0 0 0,-3 1 0,-1 0 0,0 0 0,-1 2 0,-1 0 0,0 1 0,-1-1 0,0 1 0,-1 2 0,-2 1 0,0 1 0,0 1 0,20 0 0,-1 0 0,0 1 0,0 0 0,-2 1 0,0 1 0,0 1 0,0 0-85,-3 1 1,-1 0 0,1 1 0,0 1 0,3 0-1,0 0 1,0 1 0,0 0 0,-2 2 0,-1 0-1,0 1 1,1 1 0,0-1 0,1 1 0,-1 0-1,1 1 85,-1-1 0,1 1 0,-1 0 0,0 1 0,-2-1 0,0 0 0,-1 1 0,1-1 0,0 1 0,0-1 0,0 1 0,0-1 0,-1 1 0,0-1 0,0 1 0,0-1 0,0 0 0,1 1 0,0-1 0,-1 1 0,-1 1 0,0 0 0,0 1 0,0 0 0,-1 0 0,-1 0 0,0 0 0,0 1 0,-2 0 0,1 1 0,-1-1 0,0 0 0,-3 1 0,1 0 0,-1 0 0,2 0 0,3-1 0,1 1 0,1 0 0,-1 0 0,0 0 0,-1 0 0,0 1 0,2-1 0,1 1 0,1 0 0,0-1 0,1 2 0,1-1 0,0 0 0,0 0 0,1 1 0,2-1 0,-1 1 0,1-1 0,1 0 0,1-1 0,1-1 0,-1 0 0,2 0 0,-22 7 0,0 0 0,2 0 0,3-1 0,0 0 0,2 0 0,1 0 0,1 1 0,1 1 0,-1 1 0,1 1 0,0 1 0,0 0 0,1 1 0,0 1-90,0 0 1,-1 0 0,2 1 0,5-1 0,1 1 0,1 0-1,0 1 1,0-1 0,1 1 0,3 0 0,0 1 0,1 1 89,0 0 0,1 1 0,1 0 0,1 1 0,1 1 0,0 0 0,2 1 0,0 0 0,1 0 0,2 1 0,2 1 0,0 0-36,3-1 1,1 1-1,0 0 1,2 1-1,0 0 1,1 1-1,0 1 1,1 1-1,0 1 1,0 0-1,0 1 1,1 0 35,-1 2 1,1 0 0,2 0-1,-16 17 1,4 1-1,4 3 0,3 0 0,4-4 0,2 0 0,0 0 0,2 1 0,5 0 0</inkml:trace>
  <inkml:trace contextRef="#ctx0" brushRef="#br0" timeOffset="533">297 3005 13560,'-26'43'0,"0"1"0,-25 41 0,5-5 0,5-6 0,4-3 0,12-7 0,5 10 0,9-6 0,3-2 0,2 6 0,6-10 0,2 2 0,4 0 0,6-6 0,9 4 0,4-2 0,2-3 0,2-5 0,8-5 0,6-7 0,9-3 0,16-10 0,16-5 0,11-11 0,-41-9 0,2-4 0,13-5 0,4-5 0,13-7 0,5-5 0,-24 5 0,1-2 0,2-1-155,7-2 1,2-2 0,0-1 0,4-4 0,0-1-1,1 0 1,-14 6 0,1 1 0,0-1 0,1 0-1,2-2 1,0 1 0,1-1 0,1 0 154,2 0 0,0-1 0,1 0 0,2 1 0,4-2 0,2 1 0,0 0 0,1 0 0,2-1 0,1 0 0,0 0 0,0 0 0,2 0 0,1 1 0,0 0 0,0 0 0,-1 1 0,0 1 0,1-1 0,0 1 0,2 0 0,0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4T08:30:07.179"/>
    </inkml:context>
    <inkml:brush xml:id="br0">
      <inkml:brushProperty name="width" value="0.06" units="cm"/>
      <inkml:brushProperty name="height" value="0.06" units="cm"/>
      <inkml:brushProperty name="color" value="#F6630D"/>
    </inkml:brush>
  </inkml:definitions>
  <inkml:trace contextRef="#ctx0" brushRef="#br0">1300 1755 12397,'-75'10'0,"-1"5"0,2 7 0,-3 16 0,-1 7 0,-2 15 0,39-23 0,-1 2 0,-3 6 0,1 1 0,-1 3 0,0 1 0,3 2 0,1 1-118,1 2 0,0 1 0,2 0 0,1 2 0,2 4 0,2 0 0,0 0 0,2 0 118,1 0 0,2-1 0,3-4 0,3-2 0,2-7 0,1-1 0,-12 43 0,8-11 0,13-17 0,12-15 0,14-16 76,11-10 0,14-11 0,7-6 1,6-10-77,5-12 0,5-9 0,-4-13 0,2-7 39,4-3 0,-6-9 0,-2 1 0,-3 0-39,-3-2 0,-2 3 0,-3-3 0,-6 6 0,-4 5 0</inkml:trace>
  <inkml:trace contextRef="#ctx0" brushRef="#br0" timeOffset="217">741 2541 12397,'-17'-8'0,"0"-3"0,-1-5 0,3-1 0,3-1 0,6 8 0,12 5 0,6 3 0,3 9 0,3 5 0,1 6 0,4 5 0,2-2 0,6 8 0,-3 2 0,-3 2 0,4 2 0,-4 0 0,0 0 0,1 0 0,-9 6 0,-7 0 0,0-3 0,-1-1 0,-5 2 0,2-2 0,-4-6 0,-2-4 0,0-9 0,2-9 0,4-1 0,3-10 0,9-8 0</inkml:trace>
  <inkml:trace contextRef="#ctx0" brushRef="#br0" timeOffset="518">1318 2558 12397,'-18'-9'0,"1"3"0,-1 4 0,1 4 0,1 6 0,3 9 0,1 10 0,8 6 0,-3 4 0,1 2 0,0 2 0,2 5 0,10-5 0,5-4 0,5-6 0,1-6 0,3-9 0,1-5 0,2-5 0,9-6 0,-1-8 0,5-9 0,5-10 0,-2-8 0,-8-4 0,-2-4 0,2-1 0,-6-3 0,-1-3 0,-7 3 0,-5 6 0,-4-1 0,-8 1 0,-2 4 0,-4 6 0,-10 6 0,-7 9 0,0 5 0,-3 5 0,1 6 0,-6 6 0,2 9 0,-2 12 0,4 4 0,0 16 0,2 1 0,3 3 0,11-4 0,7-3 0,8-1 0,13-10 0,10-8 0</inkml:trace>
  <inkml:trace contextRef="#ctx0" brushRef="#br0" timeOffset="1601">1912 1738 12397,'0'-18'0,"0"-1"0,0-3 0,0-1 0,0 0 0,0 5 0,0 1 0,0 9 0,0 8 0,0 14 0,0 13 0,5 10 0,3 17 0,0 6 0,0 10 0,3 2 0,-3 9 0,0 3 0,0 1 0,-3-3 0,-5-3 0,0-1 0,0-4 0,-2-10 0,-3-8 0,-5-9 0,0-13 0,-5-12 0,3-12 0,-3-3 0,-1-9 0,2-9 0,5-7 0,1-5 0,-4 2 0,7-8 0,-1-1 0,-2 3 0,6-6 0,-4 2 0,2-6 0,-2-3 0,5-1 0,-7 6 0,2-2 0,0-4 0,-6-1 0,7-5 0,1 4 0,2 1 0,2 3 0,0-6 0,0 3 0,0 3 0,2 10 0,4 5 0,5 5 0,5 1 0,9-5 0,6 0 0,6 2 0,4 1 0,5 3 0,-3 1 0,0 3 0,-1 1 0,-1 0 0,-6-5 0,0-3 0,0-3 0,-2 2 0,-4-8 0,-6-4 0,-3-6 0,-5 0 0,-3-8 0,-6-1 0,-4-2 0,-2 5 0,-2 2 0,-2 4 0,-2 4 0,-8 2 0,3 14 0,-5 2 0,5 3 0,1 18 0,2 8 0,-6 7 0,3 18 0,-5 5 0,-1 11 0,-1 9 0,1 12 0,-1 3 0,1 3 0,5-6 0,3 3 0,1-1 0,4 0 0,2-1 0,2-9 0,2-6 0,4-7 0,11-18 0,10-4 0,3-10 0,-1-11 0,-2-6 0,4-6 0,-2-4 0,2-6 0,-4-11 0,2-6 0,0-6 0,-1-6 0,5 2 0,-6-5 0,2 1 0,0 4 0,-2 8 0,4 4 0,-4 0 0,-1 0 0,3 11 0,-6 1 0,-2 5 0,-1 6 0,-9 10 0,1 6 0,0 5 0,-3 6 0,5 5 0,-6 6 0,1 1 0,5 0 0,0-2 0,-1-2 0,-1-4 0,1-1 0,3-5 0,1-7 0,1-5 0,-1-1 0,1-4 0,-1-10 0,1-5 0,-1-7 0,1-3 0,-1-5 0,1-1 0,-1 4 0,0-6 0,1-2 0,-1-2 0,-5-2 0,-2 0 0,-3 0 0,-3 0 0,-2 0 0,-2 0 0,0 0 0,0 0 0,-2 6 0,-2 2 0,-3 2 0,-3 4 0,4 1 0,-4 3 0,3-1 0,3 1 0,2-1 0,2 1 0,0-1 0,8 3 0,3 1 0,7 5 0,5 1 0,4-4 0,8 4 0,0 1 0,0-1 0,6 0 0,0 4 0,-1-2 0,3 3 0,-6 1 0,4 2 0,-7 0 0,-4 0 0,-5 0 0,-8 2 0,1 3 0,-10 5 0,-8 8 0,-10-1 0,-8-3 0,-3-1 0,-4 3 0,-2-3 0,3 3 0,-3 5 0,0 2 0,0-1 0,5 3 0,-1-2 0,4 1 0,1 1 0,1-6 0,1 5 0,5-5 0,5-2 0,4-5 0,2 0 0,0 1 0,10-5 0,7-2 0,10-4 0,6-2 0,10-8 0,5-4 0,9-3 0,7-3 0,11-7 0,13-10 0,-40 13 0,1 0 0</inkml:trace>
  <inkml:trace contextRef="#ctx0" brushRef="#br0" timeOffset="3217">5055 515 12354,'-41'0'0,"1"-2"0,1-4 0,2 3 0,4-7 0,2 2 0,2 4 0,7 4 0,-1 8 0,4 7 0,1 7 0,1 11 0,-1 0 0,3 6 0,3-1 0,-1-1 0,7-4 0,2-2 0,2-2 0,2-7 0,0 1 0,0-4 0,2-1 0,4-1 0,5 1 0,-1-1 0,2 1 0,3-1 0,7 1 0,-3 5 0,6 2 0,0 0 0,5 1 0,-3 5 0,0-4 0,0 0 0,0-4 0,-5-3 0,1-3 0,-4 1 0,-1-1 0,-1-7 0,-1-6 0,-5-8 0,3-12 0,-6-9 0,-1-2 0,1-4 0,-2 4 0,-4-2 0,2-2 0,2-2 0,-1 3 0,-3 3 0,2 2 0,2 4 0,0 1 0,-6 3 0,0-1 0,0 1 0,6 5 0,0 1 0,-1-3 0,3-1 0,-6 3 0,6 0 0,-2-1 0,0-3 0,5 4 0,-5 1 0,0-1 0,2 2 0,-6-5 0,3 3 0,-3 5 0,-2-1 0,0 8 0,0 0 0,0 8 0,0 3 0,2 5 0,2 3 0,4 4 0,2 7 0,1 6 0,7 9 0,1 11 0,4 10 0,5 10 0,6 17 0,-16-43 0,-1 1 0,1 3 0,-1 1 0,2 5 0,-1 2 0,1 4 0,1 0 0,0-1 0,1 0-27,-1-4 0,-1 0 1,-3 0-1,-1-2 0,-2-4 1,-1-1-1,-1-2 1,-1-1 26,6 44 0,-12-19 0,-4-8 0,-12-8 0,-9-10 0,-12 1 0,-10-13 0,-2-5 0,-3-7 0,5-15 0,0-5 0,1-4 0,-5-2 0,4-15 0,3-11 0,1-11 0,-2-9 0,4-6 0,-2-7 0,8-5 0,8-4 0,4-7 0,1-3 0,3-3 0,3-9 0,-2 9 0,9-7 0,1 1 0,2-4 0,12 0 0,7-6 0,10 4 0,6 7 0,10 9 0,5 13 0,7 5 53,3 5 0,2 9 1,-4 7-1,5 5-53,1 3 0,2 9 0,4-2 0,-4 3 0,-6 3 0,-6 0 0,-5-1 0,-8 1 0,-8-1 0,-8 1 0,-11-1 0,-12 3 0,-12 1 0,-4 4 0,-1 3 0,-8-5 0,-2 6 0,-3 2 0,1 2 0,0 4 0,-8 6 0,-1 8 0,-3 5 0,-2 12 0,4 0 0,-1 6 0,1-1 0,8 5 0,5-4 0,5-4 0,6-4 0,9-10 0,2 1 0,10-9 0,11-7 0,12-6 0,16-8 0,9-9 0,6-10 0,4-14 0,6-6 0,2-5 0,4-6 0,-4 1 0,1-5 0,-5 2 0,-4 4 0,-7 2 0,1 5 0,-6 8 0,-5 12 0,-12 16 0,-14 9 0,-6 10 0,-3 11 0,-6 10 0,4 12 0,-3 2 0,-3-2 0,4 3 0,0 1 0,2-2 0,3-4 0,3 1 0,1-10 0,1-1 0,-1-4 0,0-11 0,1-7 0,-1-3 0,1-2 0,5-2 0,2-5 0,1-9 0,-1-5 0,6-10 0,-4 2 0,2-4 0,0-2 0,-2 2 0,3 2 0,-7 2 0,-4-2 0,-1 3 0,-1 1 0,-1 2 0,-5 4 0,-3 7 0,-6 4 0,4 3 0,-4-7 0,4 2 0,-4-3 0,-2-3 0,0 1 0,0 0 0,0-1 0,0 1 0,0-1 0,5 6 0,1 1 0,2 7 0,-2-2 0,3 12 0,9 6 0,-1 3 0,1 3 0,1 1 0,5 2 0,5 3 0,4-3 0,4-2 0,3-1 0,7-1 0,3 1 0,3-9 0,-3-3 0,1-4 0,1-2 0,-9-2 0,7-4 0,-3-5 0,-3-5 0,-5-3 0,2-2 0,-4-5 0,-2-1 0,-8 6 0,-4-2 0,-5 1 0,-7-1 0,-1 9 0,-6-3 0,2 1 0,-2 1 0,-3 3 0,-2 1 0,-3-3 0,-2-2 0,0-1 0,4-1 0,-2 1 0,-2 0 0,1-1 0,5 1 0,0-1 0,0 7 0,0-1 0,0 10 0,0 2 0,0 12 0,0 9 0,-8 8 0,-2 10 0,-2 4 0,1 1 0,1 1 0,-3 3 0,3-3 0,2-2 0,4-3 0,10-7 0,8-2 0,7-1 0,8-15 0,12 1 0,7-7 0,9-5 0,10-10 0,11-5 0,0-5 0,-1-1 0,5-7 0,-6-1 0,-3 0 0,-1 0 0,-2-6 0,0 4 0</inkml:trace>
  <inkml:trace contextRef="#ctx0" brushRef="#br0" timeOffset="3332">9386 375 12354,'25'-15'0,"-5"3"0,5-9 0,2 5 0,8 5 0,4 7 0,11-2 0,5 4 0,1 10 0,-4 2 0</inkml:trace>
  <inkml:trace contextRef="#ctx0" brushRef="#br0" timeOffset="3918">9124 1441 12290,'-65'17'0,"0"1"0,-4 0 0,-1 1 0,-6 0 0,-2 0 0,-3 3 0,-3-1 0,-5 1 0,-2 1 0,-5 0 0,-2 0 0,26-6 0,-2 1 0,1 0 0,-3 0 0,-1 0 0,1 0-282,-3 1 0,1 1 1,-2-1-1,-4 0 1,-1-1-1,0 1 1,1 3-1,0 0 1,-1 0-1,-2 1 1,-1 1-1,-1-1 282,-1 1 0,-1 1 0,-1 0 0,-3 2 0,-1 0 0,0 1 0,0-2 0,0-1 0,0 1 0,2 0 0,1 1 0,-1 0 0,1 0 0,-1 1 0,2 0 0,2 0 0,1 0 0,0 0 0,1 0 0,0 0 0,2 1 0,3-1 0,1-1 0,0 1 0,5 0 0,1-1 0,1 2 0,2 0 0,1 0 0,1 0 0,7-3 0,2 0 0,0 0 0,-29 12 0,1 1 5,5 0 0,2 0 0,3-1 0,2 0 0,6-3 0,1 0-5,6-1 0,2 1 0,4-2 0,1 0 0,7-1 0,1-1 0,3-2 0,1 0 0,4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9C16E-5BE2-F740-AADE-670D424F86F3}" type="datetimeFigureOut">
              <a:rPr lang="tr-TR" smtClean="0"/>
              <a:t>24.09.2024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5816A1-E164-DD43-B6A3-F5FDC20F841A}" type="slidenum">
              <a:rPr lang="tr-TR" smtClean="0"/>
              <a:t>‹#›</a:t>
            </a:fld>
            <a:endParaRPr lang="tr-TR"/>
          </a:p>
        </p:txBody>
      </p:sp>
    </p:spTree>
    <p:extLst>
      <p:ext uri="{BB962C8B-B14F-4D97-AF65-F5344CB8AC3E}">
        <p14:creationId xmlns:p14="http://schemas.microsoft.com/office/powerpoint/2010/main" val="3046262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9BA1E3-76B0-CF81-2A36-BCBD8116E45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D3613F6-AE41-52B3-F581-69FFCE4F21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3200215-032E-6763-271D-8CCCEF6349D1}"/>
              </a:ext>
            </a:extLst>
          </p:cNvPr>
          <p:cNvSpPr>
            <a:spLocks noGrp="1"/>
          </p:cNvSpPr>
          <p:nvPr>
            <p:ph type="dt" sz="half" idx="10"/>
          </p:nvPr>
        </p:nvSpPr>
        <p:spPr/>
        <p:txBody>
          <a:bodyPr/>
          <a:lstStyle/>
          <a:p>
            <a:fld id="{EB44447C-D812-6B46-AA41-46778B88FFF3}" type="datetime1">
              <a:rPr lang="tr-TR" smtClean="0"/>
              <a:t>24.09.2024</a:t>
            </a:fld>
            <a:endParaRPr lang="en-US" dirty="0"/>
          </a:p>
        </p:txBody>
      </p:sp>
      <p:sp>
        <p:nvSpPr>
          <p:cNvPr id="5" name="Alt Bilgi Yer Tutucusu 4">
            <a:extLst>
              <a:ext uri="{FF2B5EF4-FFF2-40B4-BE49-F238E27FC236}">
                <a16:creationId xmlns:a16="http://schemas.microsoft.com/office/drawing/2014/main" id="{1E3866D0-555C-C9D1-CF34-6C0B501EF88C}"/>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18402A7B-6C54-8C31-FFA8-8A8795B229A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4601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AB8FE6-44FB-6F48-8EC5-B1FCD938FC7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2965CC8-DD01-E0A0-9430-3C136969588C}"/>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8457022-3A71-D1BE-A374-0279B6E7BDFA}"/>
              </a:ext>
            </a:extLst>
          </p:cNvPr>
          <p:cNvSpPr>
            <a:spLocks noGrp="1"/>
          </p:cNvSpPr>
          <p:nvPr>
            <p:ph type="dt" sz="half" idx="10"/>
          </p:nvPr>
        </p:nvSpPr>
        <p:spPr/>
        <p:txBody>
          <a:bodyPr/>
          <a:lstStyle/>
          <a:p>
            <a:fld id="{0C83FAA0-AF67-814B-965D-13473A528108}" type="datetime1">
              <a:rPr lang="tr-TR" smtClean="0"/>
              <a:t>24.09.2024</a:t>
            </a:fld>
            <a:endParaRPr lang="en-US" dirty="0"/>
          </a:p>
        </p:txBody>
      </p:sp>
      <p:sp>
        <p:nvSpPr>
          <p:cNvPr id="5" name="Alt Bilgi Yer Tutucusu 4">
            <a:extLst>
              <a:ext uri="{FF2B5EF4-FFF2-40B4-BE49-F238E27FC236}">
                <a16:creationId xmlns:a16="http://schemas.microsoft.com/office/drawing/2014/main" id="{63C82B14-3829-C054-64A4-BB9177DABEFC}"/>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E939138D-2F84-23C3-3CAE-0ACF467B4A0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8570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48B717-6FD7-22DC-BEB8-D535C27428E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AFBC927-0ACA-9DB8-3B10-8ADBE87553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4AA736F-A77E-52B3-DD56-21FEBD3C4644}"/>
              </a:ext>
            </a:extLst>
          </p:cNvPr>
          <p:cNvSpPr>
            <a:spLocks noGrp="1"/>
          </p:cNvSpPr>
          <p:nvPr>
            <p:ph type="dt" sz="half" idx="10"/>
          </p:nvPr>
        </p:nvSpPr>
        <p:spPr/>
        <p:txBody>
          <a:bodyPr/>
          <a:lstStyle/>
          <a:p>
            <a:fld id="{7742E9C0-72FE-0D45-947A-4F766074664F}" type="datetime1">
              <a:rPr lang="tr-TR" smtClean="0"/>
              <a:t>24.09.2024</a:t>
            </a:fld>
            <a:endParaRPr lang="en-US" dirty="0"/>
          </a:p>
        </p:txBody>
      </p:sp>
      <p:sp>
        <p:nvSpPr>
          <p:cNvPr id="5" name="Alt Bilgi Yer Tutucusu 4">
            <a:extLst>
              <a:ext uri="{FF2B5EF4-FFF2-40B4-BE49-F238E27FC236}">
                <a16:creationId xmlns:a16="http://schemas.microsoft.com/office/drawing/2014/main" id="{A29EBF44-C3DB-AD51-B974-2AC89E47629E}"/>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33DE1040-7EA5-D11F-DC56-F99B3455FAF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0542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B72A16-5EDC-5C02-C42E-A79EED0E6CC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E27686-B7CE-93EE-6F12-8F1B31B32CB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4AF6796D-3CBD-F2C8-EBDA-67898DA3AEE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C40DA45-4A97-511C-1735-A1125562F3F5}"/>
              </a:ext>
            </a:extLst>
          </p:cNvPr>
          <p:cNvSpPr>
            <a:spLocks noGrp="1"/>
          </p:cNvSpPr>
          <p:nvPr>
            <p:ph type="dt" sz="half" idx="10"/>
          </p:nvPr>
        </p:nvSpPr>
        <p:spPr/>
        <p:txBody>
          <a:bodyPr/>
          <a:lstStyle/>
          <a:p>
            <a:fld id="{E49C8A5B-1F3B-E943-8118-84E9B8F25E45}" type="datetime1">
              <a:rPr lang="tr-TR" smtClean="0"/>
              <a:t>24.09.2024</a:t>
            </a:fld>
            <a:endParaRPr lang="en-US" dirty="0"/>
          </a:p>
        </p:txBody>
      </p:sp>
      <p:sp>
        <p:nvSpPr>
          <p:cNvPr id="6" name="Alt Bilgi Yer Tutucusu 5">
            <a:extLst>
              <a:ext uri="{FF2B5EF4-FFF2-40B4-BE49-F238E27FC236}">
                <a16:creationId xmlns:a16="http://schemas.microsoft.com/office/drawing/2014/main" id="{C84E79DD-84F9-3F02-16B3-5E5AC704F35B}"/>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1F85064A-339F-440C-0135-2A1668BFA59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9703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21F678-D99D-8C74-D8EF-5E498B6A99DF}"/>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869408A-AF05-D7EF-856D-968E628E4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479885D-F9D8-917D-9E26-06A9C56B4B7F}"/>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82F5D0C-0614-BDDD-3AB6-F2D464B0BF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86E091C-EF03-964B-6A69-389AF011E08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7AFB3E4-A33B-05C7-3463-7C7DD98C23F3}"/>
              </a:ext>
            </a:extLst>
          </p:cNvPr>
          <p:cNvSpPr>
            <a:spLocks noGrp="1"/>
          </p:cNvSpPr>
          <p:nvPr>
            <p:ph type="dt" sz="half" idx="10"/>
          </p:nvPr>
        </p:nvSpPr>
        <p:spPr/>
        <p:txBody>
          <a:bodyPr/>
          <a:lstStyle/>
          <a:p>
            <a:fld id="{3026E323-7144-8640-9A23-6EC76451B64A}" type="datetime1">
              <a:rPr lang="tr-TR" smtClean="0"/>
              <a:t>24.09.2024</a:t>
            </a:fld>
            <a:endParaRPr lang="en-US" dirty="0"/>
          </a:p>
        </p:txBody>
      </p:sp>
      <p:sp>
        <p:nvSpPr>
          <p:cNvPr id="8" name="Alt Bilgi Yer Tutucusu 7">
            <a:extLst>
              <a:ext uri="{FF2B5EF4-FFF2-40B4-BE49-F238E27FC236}">
                <a16:creationId xmlns:a16="http://schemas.microsoft.com/office/drawing/2014/main" id="{44FF0B77-055F-6ABA-02BF-17B13AB11A67}"/>
              </a:ext>
            </a:extLst>
          </p:cNvPr>
          <p:cNvSpPr>
            <a:spLocks noGrp="1"/>
          </p:cNvSpPr>
          <p:nvPr>
            <p:ph type="ftr" sz="quarter" idx="11"/>
          </p:nvPr>
        </p:nvSpPr>
        <p:spPr/>
        <p:txBody>
          <a:bodyPr/>
          <a:lstStyle/>
          <a:p>
            <a:endParaRPr lang="en-US" dirty="0"/>
          </a:p>
        </p:txBody>
      </p:sp>
      <p:sp>
        <p:nvSpPr>
          <p:cNvPr id="9" name="Slayt Numarası Yer Tutucusu 8">
            <a:extLst>
              <a:ext uri="{FF2B5EF4-FFF2-40B4-BE49-F238E27FC236}">
                <a16:creationId xmlns:a16="http://schemas.microsoft.com/office/drawing/2014/main" id="{0673CA6B-DFB4-68E5-A680-AE303AB6E79A}"/>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1435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326FA8-ABE3-F94E-E2A3-E7863DB7AB1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18E9707-8450-D40B-5D62-FCA884E0EE79}"/>
              </a:ext>
            </a:extLst>
          </p:cNvPr>
          <p:cNvSpPr>
            <a:spLocks noGrp="1"/>
          </p:cNvSpPr>
          <p:nvPr>
            <p:ph type="dt" sz="half" idx="10"/>
          </p:nvPr>
        </p:nvSpPr>
        <p:spPr/>
        <p:txBody>
          <a:bodyPr/>
          <a:lstStyle/>
          <a:p>
            <a:fld id="{4D8B3C8B-1216-9B41-863E-B1236DF9A4FF}" type="datetime1">
              <a:rPr lang="tr-TR" smtClean="0"/>
              <a:t>24.09.2024</a:t>
            </a:fld>
            <a:endParaRPr lang="en-US" dirty="0"/>
          </a:p>
        </p:txBody>
      </p:sp>
      <p:sp>
        <p:nvSpPr>
          <p:cNvPr id="4" name="Alt Bilgi Yer Tutucusu 3">
            <a:extLst>
              <a:ext uri="{FF2B5EF4-FFF2-40B4-BE49-F238E27FC236}">
                <a16:creationId xmlns:a16="http://schemas.microsoft.com/office/drawing/2014/main" id="{5A7B707C-EDBB-0C8E-0283-7CEA2C128DE3}"/>
              </a:ext>
            </a:extLst>
          </p:cNvPr>
          <p:cNvSpPr>
            <a:spLocks noGrp="1"/>
          </p:cNvSpPr>
          <p:nvPr>
            <p:ph type="ftr" sz="quarter" idx="11"/>
          </p:nvPr>
        </p:nvSpPr>
        <p:spPr/>
        <p:txBody>
          <a:bodyPr/>
          <a:lstStyle/>
          <a:p>
            <a:endParaRPr lang="en-US" dirty="0"/>
          </a:p>
        </p:txBody>
      </p:sp>
      <p:sp>
        <p:nvSpPr>
          <p:cNvPr id="5" name="Slayt Numarası Yer Tutucusu 4">
            <a:extLst>
              <a:ext uri="{FF2B5EF4-FFF2-40B4-BE49-F238E27FC236}">
                <a16:creationId xmlns:a16="http://schemas.microsoft.com/office/drawing/2014/main" id="{E436EF26-4FC8-C7C3-400F-C9C1C87253E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471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F5AA9A7-A9CE-AD87-FBF8-B39F8F1C7BFB}"/>
              </a:ext>
            </a:extLst>
          </p:cNvPr>
          <p:cNvSpPr>
            <a:spLocks noGrp="1"/>
          </p:cNvSpPr>
          <p:nvPr>
            <p:ph type="dt" sz="half" idx="10"/>
          </p:nvPr>
        </p:nvSpPr>
        <p:spPr/>
        <p:txBody>
          <a:bodyPr/>
          <a:lstStyle/>
          <a:p>
            <a:fld id="{E96CFBE4-F960-C046-AB4D-16346B9EFD1F}" type="datetime1">
              <a:rPr lang="tr-TR" smtClean="0"/>
              <a:t>24.09.2024</a:t>
            </a:fld>
            <a:endParaRPr lang="en-US" dirty="0"/>
          </a:p>
        </p:txBody>
      </p:sp>
      <p:sp>
        <p:nvSpPr>
          <p:cNvPr id="3" name="Alt Bilgi Yer Tutucusu 2">
            <a:extLst>
              <a:ext uri="{FF2B5EF4-FFF2-40B4-BE49-F238E27FC236}">
                <a16:creationId xmlns:a16="http://schemas.microsoft.com/office/drawing/2014/main" id="{7AC482B3-9D77-E855-095B-3C412B44D024}"/>
              </a:ext>
            </a:extLst>
          </p:cNvPr>
          <p:cNvSpPr>
            <a:spLocks noGrp="1"/>
          </p:cNvSpPr>
          <p:nvPr>
            <p:ph type="ftr" sz="quarter" idx="11"/>
          </p:nvPr>
        </p:nvSpPr>
        <p:spPr/>
        <p:txBody>
          <a:bodyPr/>
          <a:lstStyle/>
          <a:p>
            <a:endParaRPr lang="en-US" dirty="0"/>
          </a:p>
        </p:txBody>
      </p:sp>
      <p:sp>
        <p:nvSpPr>
          <p:cNvPr id="4" name="Slayt Numarası Yer Tutucusu 3">
            <a:extLst>
              <a:ext uri="{FF2B5EF4-FFF2-40B4-BE49-F238E27FC236}">
                <a16:creationId xmlns:a16="http://schemas.microsoft.com/office/drawing/2014/main" id="{E83EF5DA-ED91-3158-44F6-E39BE0F39F5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002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30D997-A62B-6B6C-AB27-CD3C0AF566B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C2C27B6-73B5-1028-61BA-3B16CBEC7B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BE9F259-FB62-48CF-17B7-48DC229F19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C114ED5-F3B5-66B3-BEED-870D1A7FB291}"/>
              </a:ext>
            </a:extLst>
          </p:cNvPr>
          <p:cNvSpPr>
            <a:spLocks noGrp="1"/>
          </p:cNvSpPr>
          <p:nvPr>
            <p:ph type="dt" sz="half" idx="10"/>
          </p:nvPr>
        </p:nvSpPr>
        <p:spPr/>
        <p:txBody>
          <a:bodyPr/>
          <a:lstStyle/>
          <a:p>
            <a:fld id="{679FEF49-C775-9145-B2EF-887BBFBD94FE}" type="datetime1">
              <a:rPr lang="tr-TR" smtClean="0"/>
              <a:t>24.09.2024</a:t>
            </a:fld>
            <a:endParaRPr lang="en-US" dirty="0"/>
          </a:p>
        </p:txBody>
      </p:sp>
      <p:sp>
        <p:nvSpPr>
          <p:cNvPr id="6" name="Alt Bilgi Yer Tutucusu 5">
            <a:extLst>
              <a:ext uri="{FF2B5EF4-FFF2-40B4-BE49-F238E27FC236}">
                <a16:creationId xmlns:a16="http://schemas.microsoft.com/office/drawing/2014/main" id="{1B5E52F8-2E22-F4C9-EA7C-E93322EE20CA}"/>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07077A8D-E3F1-B18A-D1C1-ED65BC28A6B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1641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448D9A-88DE-B6C0-EDA5-2D565899FBE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AF06699-1085-2C47-3316-BA152A6040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E99B76E5-4EAA-A70A-217E-2A5AB28458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69D1490-F20B-DF7E-133D-5EFB4259CF34}"/>
              </a:ext>
            </a:extLst>
          </p:cNvPr>
          <p:cNvSpPr>
            <a:spLocks noGrp="1"/>
          </p:cNvSpPr>
          <p:nvPr>
            <p:ph type="dt" sz="half" idx="10"/>
          </p:nvPr>
        </p:nvSpPr>
        <p:spPr/>
        <p:txBody>
          <a:bodyPr/>
          <a:lstStyle/>
          <a:p>
            <a:fld id="{99E01078-1245-F744-8E20-32DBF64E6B58}" type="datetime1">
              <a:rPr lang="tr-TR" smtClean="0"/>
              <a:t>24.09.2024</a:t>
            </a:fld>
            <a:endParaRPr lang="en-US" dirty="0"/>
          </a:p>
        </p:txBody>
      </p:sp>
      <p:sp>
        <p:nvSpPr>
          <p:cNvPr id="6" name="Alt Bilgi Yer Tutucusu 5">
            <a:extLst>
              <a:ext uri="{FF2B5EF4-FFF2-40B4-BE49-F238E27FC236}">
                <a16:creationId xmlns:a16="http://schemas.microsoft.com/office/drawing/2014/main" id="{7765239C-A88C-8139-F37A-C0C79860ED34}"/>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E995277A-35E1-1835-A570-298E46D4F0D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06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9A5836-B95B-FCC2-E76C-FD1D205BB26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B72678D2-888A-C946-C873-87635894A41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2E375B3-49AA-6D46-9A07-AD62189F0C15}"/>
              </a:ext>
            </a:extLst>
          </p:cNvPr>
          <p:cNvSpPr>
            <a:spLocks noGrp="1"/>
          </p:cNvSpPr>
          <p:nvPr>
            <p:ph type="dt" sz="half" idx="10"/>
          </p:nvPr>
        </p:nvSpPr>
        <p:spPr/>
        <p:txBody>
          <a:bodyPr/>
          <a:lstStyle/>
          <a:p>
            <a:fld id="{B93E51E4-B5B2-8B43-A993-D1FCEE9018B7}" type="datetime1">
              <a:rPr lang="tr-TR" smtClean="0"/>
              <a:t>24.09.2024</a:t>
            </a:fld>
            <a:endParaRPr lang="en-US" dirty="0"/>
          </a:p>
        </p:txBody>
      </p:sp>
      <p:sp>
        <p:nvSpPr>
          <p:cNvPr id="5" name="Alt Bilgi Yer Tutucusu 4">
            <a:extLst>
              <a:ext uri="{FF2B5EF4-FFF2-40B4-BE49-F238E27FC236}">
                <a16:creationId xmlns:a16="http://schemas.microsoft.com/office/drawing/2014/main" id="{5FD3D782-DA58-9C56-4E6E-6884535A3CFF}"/>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DFF9BE75-2279-FC75-69A5-EE6DA98A87D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6898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7DFD0BA-9055-A2F5-BFE1-699445957C4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F3A810D3-4FE3-85C1-623D-2209AA1F48D4}"/>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08FFE42-070F-BEFE-96B4-F1BA308A7607}"/>
              </a:ext>
            </a:extLst>
          </p:cNvPr>
          <p:cNvSpPr>
            <a:spLocks noGrp="1"/>
          </p:cNvSpPr>
          <p:nvPr>
            <p:ph type="dt" sz="half" idx="10"/>
          </p:nvPr>
        </p:nvSpPr>
        <p:spPr/>
        <p:txBody>
          <a:bodyPr/>
          <a:lstStyle/>
          <a:p>
            <a:fld id="{26DFE93E-B9F4-5144-855E-F00F6D9A99CD}" type="datetime1">
              <a:rPr lang="tr-TR" smtClean="0"/>
              <a:t>24.09.2024</a:t>
            </a:fld>
            <a:endParaRPr lang="en-US" dirty="0"/>
          </a:p>
        </p:txBody>
      </p:sp>
      <p:sp>
        <p:nvSpPr>
          <p:cNvPr id="5" name="Alt Bilgi Yer Tutucusu 4">
            <a:extLst>
              <a:ext uri="{FF2B5EF4-FFF2-40B4-BE49-F238E27FC236}">
                <a16:creationId xmlns:a16="http://schemas.microsoft.com/office/drawing/2014/main" id="{81862E21-9A7B-C353-E181-48CF7893FA96}"/>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4AA479B9-B33B-8045-A70F-AF6010E9C77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274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ADF0645-61CE-23C0-54F5-855EB42FC4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39F3AE7-1E20-971A-3981-739EF4CF4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C257DE5-7794-EBB0-F603-554A39AA5E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093236-4B32-1B4A-99B0-6ED0CC204E60}" type="datetime1">
              <a:rPr lang="tr-TR" smtClean="0"/>
              <a:t>24.09.2024</a:t>
            </a:fld>
            <a:endParaRPr lang="en-US" dirty="0"/>
          </a:p>
        </p:txBody>
      </p:sp>
      <p:sp>
        <p:nvSpPr>
          <p:cNvPr id="5" name="Alt Bilgi Yer Tutucusu 4">
            <a:extLst>
              <a:ext uri="{FF2B5EF4-FFF2-40B4-BE49-F238E27FC236}">
                <a16:creationId xmlns:a16="http://schemas.microsoft.com/office/drawing/2014/main" id="{9EDDBFC8-AAC1-2981-F33F-445C3E91FE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ayt Numarası Yer Tutucusu 5">
            <a:extLst>
              <a:ext uri="{FF2B5EF4-FFF2-40B4-BE49-F238E27FC236}">
                <a16:creationId xmlns:a16="http://schemas.microsoft.com/office/drawing/2014/main" id="{0B30BBB8-4C15-AFF1-0461-934E360DE5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88456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image" Target="../media/image8.png"/><Relationship Id="rId5" Type="http://schemas.openxmlformats.org/officeDocument/2006/relationships/image" Target="../media/image5.jpeg"/><Relationship Id="rId10" Type="http://schemas.openxmlformats.org/officeDocument/2006/relationships/customXml" Target="../ink/ink3.xml"/><Relationship Id="rId4" Type="http://schemas.openxmlformats.org/officeDocument/2006/relationships/image" Target="../media/image4.jpe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0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5AFE-F422-0E45-B5B0-5AFC9880C001}"/>
              </a:ext>
            </a:extLst>
          </p:cNvPr>
          <p:cNvSpPr>
            <a:spLocks noGrp="1"/>
          </p:cNvSpPr>
          <p:nvPr>
            <p:ph type="ctrTitle"/>
          </p:nvPr>
        </p:nvSpPr>
        <p:spPr>
          <a:xfrm>
            <a:off x="1020483" y="1242420"/>
            <a:ext cx="9468222" cy="2677648"/>
          </a:xfrm>
        </p:spPr>
        <p:txBody>
          <a:bodyPr/>
          <a:lstStyle/>
          <a:p>
            <a:r>
              <a:rPr lang="en-TR" b="1" dirty="0"/>
              <a:t>19th Century </a:t>
            </a:r>
            <a:r>
              <a:rPr lang="en-TR" b="1"/>
              <a:t>British </a:t>
            </a:r>
            <a:r>
              <a:rPr lang="tr-TR" b="1" dirty="0" err="1"/>
              <a:t>Novel</a:t>
            </a:r>
            <a:endParaRPr lang="en-TR" b="1" dirty="0"/>
          </a:p>
        </p:txBody>
      </p:sp>
      <p:sp>
        <p:nvSpPr>
          <p:cNvPr id="3" name="Subtitle 2">
            <a:extLst>
              <a:ext uri="{FF2B5EF4-FFF2-40B4-BE49-F238E27FC236}">
                <a16:creationId xmlns:a16="http://schemas.microsoft.com/office/drawing/2014/main" id="{D19D2E31-647B-3248-AC94-A9B7E69A7762}"/>
              </a:ext>
            </a:extLst>
          </p:cNvPr>
          <p:cNvSpPr>
            <a:spLocks noGrp="1"/>
          </p:cNvSpPr>
          <p:nvPr>
            <p:ph type="subTitle" idx="1"/>
          </p:nvPr>
        </p:nvSpPr>
        <p:spPr>
          <a:xfrm>
            <a:off x="1435895" y="3950699"/>
            <a:ext cx="8825658" cy="1123324"/>
          </a:xfrm>
        </p:spPr>
        <p:txBody>
          <a:bodyPr>
            <a:normAutofit fontScale="77500" lnSpcReduction="20000"/>
          </a:bodyPr>
          <a:lstStyle/>
          <a:p>
            <a:pPr algn="ctr"/>
            <a:r>
              <a:rPr lang="tr-TR" sz="2800" b="1" dirty="0"/>
              <a:t>2024-2025 </a:t>
            </a:r>
            <a:r>
              <a:rPr lang="tr-TR" sz="2800" b="1" dirty="0" err="1"/>
              <a:t>Academic</a:t>
            </a:r>
            <a:r>
              <a:rPr lang="tr-TR" sz="2800" b="1" dirty="0"/>
              <a:t> </a:t>
            </a:r>
            <a:r>
              <a:rPr lang="tr-TR" sz="2800" b="1" dirty="0" err="1"/>
              <a:t>Year</a:t>
            </a:r>
            <a:endParaRPr lang="tr-TR" sz="2800" b="1" dirty="0"/>
          </a:p>
          <a:p>
            <a:pPr algn="ctr"/>
            <a:r>
              <a:rPr lang="tr-TR" sz="2800" b="1" dirty="0"/>
              <a:t>Fall </a:t>
            </a:r>
            <a:r>
              <a:rPr lang="tr-TR" sz="2800" b="1" dirty="0" err="1"/>
              <a:t>Semester</a:t>
            </a:r>
            <a:endParaRPr lang="tr-TR" sz="2800" b="1" dirty="0"/>
          </a:p>
          <a:p>
            <a:pPr algn="ctr"/>
            <a:r>
              <a:rPr lang="tr-TR" sz="2800" b="1" dirty="0"/>
              <a:t>ELI309 </a:t>
            </a:r>
            <a:r>
              <a:rPr lang="tr-TR" sz="2800" b="1" dirty="0" err="1"/>
              <a:t>Week</a:t>
            </a:r>
            <a:r>
              <a:rPr lang="tr-TR" sz="2800" b="1"/>
              <a:t> 2-3-Introduction</a:t>
            </a:r>
            <a:endParaRPr lang="en-TR" sz="2800" b="1" dirty="0"/>
          </a:p>
        </p:txBody>
      </p:sp>
      <p:sp>
        <p:nvSpPr>
          <p:cNvPr id="5" name="Sağ Ok 4">
            <a:extLst>
              <a:ext uri="{FF2B5EF4-FFF2-40B4-BE49-F238E27FC236}">
                <a16:creationId xmlns:a16="http://schemas.microsoft.com/office/drawing/2014/main" id="{336A0AE8-AB88-60DA-A07E-64F406F667CE}"/>
              </a:ext>
            </a:extLst>
          </p:cNvPr>
          <p:cNvSpPr/>
          <p:nvPr/>
        </p:nvSpPr>
        <p:spPr>
          <a:xfrm>
            <a:off x="700088" y="1057275"/>
            <a:ext cx="2386012"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9C53A764-D61A-4BD9-B511-0DEC010412B7}"/>
              </a:ext>
            </a:extLst>
          </p:cNvPr>
          <p:cNvSpPr txBox="1"/>
          <p:nvPr/>
        </p:nvSpPr>
        <p:spPr>
          <a:xfrm>
            <a:off x="693584" y="1211789"/>
            <a:ext cx="2284850" cy="646331"/>
          </a:xfrm>
          <a:prstGeom prst="rect">
            <a:avLst/>
          </a:prstGeom>
          <a:noFill/>
        </p:spPr>
        <p:txBody>
          <a:bodyPr wrap="square" rtlCol="0">
            <a:spAutoFit/>
          </a:bodyPr>
          <a:lstStyle/>
          <a:p>
            <a:r>
              <a:rPr lang="tr-TR" dirty="0" err="1"/>
              <a:t>Assist</a:t>
            </a:r>
            <a:r>
              <a:rPr lang="tr-TR" dirty="0"/>
              <a:t>. </a:t>
            </a:r>
            <a:r>
              <a:rPr lang="tr-TR" dirty="0" err="1"/>
              <a:t>Prof.Dr</a:t>
            </a:r>
            <a:r>
              <a:rPr lang="tr-TR" dirty="0"/>
              <a:t>. Pelin GÖLCÜK MİRZA</a:t>
            </a:r>
          </a:p>
        </p:txBody>
      </p:sp>
      <p:pic>
        <p:nvPicPr>
          <p:cNvPr id="2050" name="Picture 2" descr="Karabük Üniversitesi - Vikipedi">
            <a:extLst>
              <a:ext uri="{FF2B5EF4-FFF2-40B4-BE49-F238E27FC236}">
                <a16:creationId xmlns:a16="http://schemas.microsoft.com/office/drawing/2014/main" id="{0BBF7491-AB4A-A549-79B1-240F6CA38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199233"/>
            <a:ext cx="1069921" cy="825522"/>
          </a:xfrm>
          <a:prstGeom prst="rect">
            <a:avLst/>
          </a:prstGeom>
          <a:noFill/>
          <a:extLst>
            <a:ext uri="{909E8E84-426E-40DD-AFC4-6F175D3DCCD1}">
              <a14:hiddenFill xmlns:a14="http://schemas.microsoft.com/office/drawing/2010/main">
                <a:solidFill>
                  <a:srgbClr val="FFFFFF"/>
                </a:solidFill>
              </a14:hiddenFill>
            </a:ext>
          </a:extLst>
        </p:spPr>
      </p:pic>
      <p:sp>
        <p:nvSpPr>
          <p:cNvPr id="4" name="Alt Bilgi Yer Tutucusu 3">
            <a:extLst>
              <a:ext uri="{FF2B5EF4-FFF2-40B4-BE49-F238E27FC236}">
                <a16:creationId xmlns:a16="http://schemas.microsoft.com/office/drawing/2014/main" id="{43D79FC9-6965-11CA-5999-D2169E6B468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50679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Tess Of The D'urbervilles (Thomas Hardy ...">
            <a:extLst>
              <a:ext uri="{FF2B5EF4-FFF2-40B4-BE49-F238E27FC236}">
                <a16:creationId xmlns:a16="http://schemas.microsoft.com/office/drawing/2014/main" id="{4EEE4BAB-9902-6CF6-BCEC-E77F4C54CB5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58144" y="1519752"/>
            <a:ext cx="2560320" cy="37643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close up of a sign&#10;&#10;Description automatically generated">
            <a:extLst>
              <a:ext uri="{FF2B5EF4-FFF2-40B4-BE49-F238E27FC236}">
                <a16:creationId xmlns:a16="http://schemas.microsoft.com/office/drawing/2014/main" id="{EFC39885-B334-234E-857E-302DE1617177}"/>
              </a:ext>
            </a:extLst>
          </p:cNvPr>
          <p:cNvPicPr>
            <a:picLocks noChangeAspect="1"/>
          </p:cNvPicPr>
          <p:nvPr/>
        </p:nvPicPr>
        <p:blipFill>
          <a:blip r:embed="rId3"/>
          <a:stretch>
            <a:fillRect/>
          </a:stretch>
        </p:blipFill>
        <p:spPr>
          <a:xfrm>
            <a:off x="6197527" y="1519752"/>
            <a:ext cx="2560320" cy="3764362"/>
          </a:xfrm>
          <a:prstGeom prst="rect">
            <a:avLst/>
          </a:prstGeom>
        </p:spPr>
      </p:pic>
      <p:pic>
        <p:nvPicPr>
          <p:cNvPr id="1026" name="Picture 2" descr="Hard Times by Charles Dickens | Goodreads">
            <a:extLst>
              <a:ext uri="{FF2B5EF4-FFF2-40B4-BE49-F238E27FC236}">
                <a16:creationId xmlns:a16="http://schemas.microsoft.com/office/drawing/2014/main" id="{2DFC6F42-8A2E-5D92-1FAF-FF0A62777F7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24827" y="1436639"/>
            <a:ext cx="2560320" cy="38474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lingual Book The Mill on the Floss ...">
            <a:extLst>
              <a:ext uri="{FF2B5EF4-FFF2-40B4-BE49-F238E27FC236}">
                <a16:creationId xmlns:a16="http://schemas.microsoft.com/office/drawing/2014/main" id="{1A504387-9843-09EA-587A-CD449E8F78E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361177" y="1519752"/>
            <a:ext cx="2560320" cy="3764362"/>
          </a:xfrm>
          <a:prstGeom prst="rect">
            <a:avLst/>
          </a:prstGeom>
          <a:noFill/>
          <a:extLst>
            <a:ext uri="{909E8E84-426E-40DD-AFC4-6F175D3DCCD1}">
              <a14:hiddenFill xmlns:a14="http://schemas.microsoft.com/office/drawing/2010/main">
                <a:solidFill>
                  <a:srgbClr val="FFFFFF"/>
                </a:solidFill>
              </a14:hiddenFill>
            </a:ext>
          </a:extLst>
        </p:spPr>
      </p:pic>
      <p:sp>
        <p:nvSpPr>
          <p:cNvPr id="2" name="Alt Bilgi Yer Tutucusu 1">
            <a:extLst>
              <a:ext uri="{FF2B5EF4-FFF2-40B4-BE49-F238E27FC236}">
                <a16:creationId xmlns:a16="http://schemas.microsoft.com/office/drawing/2014/main" id="{522F4FEF-E06C-AA04-871C-D807E67ACFD8}"/>
              </a:ext>
            </a:extLst>
          </p:cNvPr>
          <p:cNvSpPr>
            <a:spLocks noGrp="1"/>
          </p:cNvSpPr>
          <p:nvPr>
            <p:ph type="ftr" sz="quarter" idx="11"/>
          </p:nvPr>
        </p:nvSpPr>
        <p:spPr/>
        <p:txBody>
          <a:bodyPr/>
          <a:lstStyle/>
          <a:p>
            <a:endParaRPr lang="en-US" dirty="0"/>
          </a:p>
        </p:txBody>
      </p:sp>
      <p:sp>
        <p:nvSpPr>
          <p:cNvPr id="3" name="Metin kutusu 2">
            <a:extLst>
              <a:ext uri="{FF2B5EF4-FFF2-40B4-BE49-F238E27FC236}">
                <a16:creationId xmlns:a16="http://schemas.microsoft.com/office/drawing/2014/main" id="{D47C7C42-0F4A-03E3-5BC8-5A6BD940B1F7}"/>
              </a:ext>
            </a:extLst>
          </p:cNvPr>
          <p:cNvSpPr txBox="1"/>
          <p:nvPr/>
        </p:nvSpPr>
        <p:spPr>
          <a:xfrm>
            <a:off x="1328738" y="5421361"/>
            <a:ext cx="678391" cy="369332"/>
          </a:xfrm>
          <a:prstGeom prst="rect">
            <a:avLst/>
          </a:prstGeom>
          <a:noFill/>
        </p:spPr>
        <p:txBody>
          <a:bodyPr wrap="none" rtlCol="0">
            <a:spAutoFit/>
          </a:bodyPr>
          <a:lstStyle/>
          <a:p>
            <a:r>
              <a:rPr lang="tr-TR" dirty="0"/>
              <a:t>1854</a:t>
            </a:r>
          </a:p>
        </p:txBody>
      </p:sp>
      <p:sp>
        <p:nvSpPr>
          <p:cNvPr id="4" name="Metin kutusu 3">
            <a:extLst>
              <a:ext uri="{FF2B5EF4-FFF2-40B4-BE49-F238E27FC236}">
                <a16:creationId xmlns:a16="http://schemas.microsoft.com/office/drawing/2014/main" id="{A10CF5F2-5518-55A8-8B6D-D8E15AD9AB75}"/>
              </a:ext>
            </a:extLst>
          </p:cNvPr>
          <p:cNvSpPr txBox="1"/>
          <p:nvPr/>
        </p:nvSpPr>
        <p:spPr>
          <a:xfrm>
            <a:off x="4229100" y="5472113"/>
            <a:ext cx="678391" cy="369332"/>
          </a:xfrm>
          <a:prstGeom prst="rect">
            <a:avLst/>
          </a:prstGeom>
          <a:noFill/>
        </p:spPr>
        <p:txBody>
          <a:bodyPr wrap="none" rtlCol="0">
            <a:spAutoFit/>
          </a:bodyPr>
          <a:lstStyle/>
          <a:p>
            <a:r>
              <a:rPr lang="tr-TR" dirty="0"/>
              <a:t>1860</a:t>
            </a:r>
          </a:p>
        </p:txBody>
      </p:sp>
      <p:sp>
        <p:nvSpPr>
          <p:cNvPr id="5" name="Metin kutusu 4">
            <a:extLst>
              <a:ext uri="{FF2B5EF4-FFF2-40B4-BE49-F238E27FC236}">
                <a16:creationId xmlns:a16="http://schemas.microsoft.com/office/drawing/2014/main" id="{FF551D7F-2ECA-514F-3A7D-3F7F916EEC15}"/>
              </a:ext>
            </a:extLst>
          </p:cNvPr>
          <p:cNvSpPr txBox="1"/>
          <p:nvPr/>
        </p:nvSpPr>
        <p:spPr>
          <a:xfrm>
            <a:off x="6945315" y="5450900"/>
            <a:ext cx="784189" cy="369332"/>
          </a:xfrm>
          <a:prstGeom prst="rect">
            <a:avLst/>
          </a:prstGeom>
          <a:noFill/>
        </p:spPr>
        <p:txBody>
          <a:bodyPr wrap="none" rtlCol="0">
            <a:spAutoFit/>
          </a:bodyPr>
          <a:lstStyle/>
          <a:p>
            <a:r>
              <a:rPr lang="tr-TR" dirty="0"/>
              <a:t>1847*</a:t>
            </a:r>
          </a:p>
        </p:txBody>
      </p:sp>
      <p:sp>
        <p:nvSpPr>
          <p:cNvPr id="6" name="Metin kutusu 5">
            <a:extLst>
              <a:ext uri="{FF2B5EF4-FFF2-40B4-BE49-F238E27FC236}">
                <a16:creationId xmlns:a16="http://schemas.microsoft.com/office/drawing/2014/main" id="{539E41EF-D7CC-5BB3-048A-02936E4C9E0D}"/>
              </a:ext>
            </a:extLst>
          </p:cNvPr>
          <p:cNvSpPr txBox="1"/>
          <p:nvPr/>
        </p:nvSpPr>
        <p:spPr>
          <a:xfrm>
            <a:off x="10184871" y="5577452"/>
            <a:ext cx="678391" cy="369332"/>
          </a:xfrm>
          <a:prstGeom prst="rect">
            <a:avLst/>
          </a:prstGeom>
          <a:noFill/>
        </p:spPr>
        <p:txBody>
          <a:bodyPr wrap="none" rtlCol="0">
            <a:spAutoFit/>
          </a:bodyPr>
          <a:lstStyle/>
          <a:p>
            <a:r>
              <a:rPr lang="tr-TR" dirty="0"/>
              <a:t>1891</a:t>
            </a:r>
          </a:p>
        </p:txBody>
      </p:sp>
      <mc:AlternateContent xmlns:mc="http://schemas.openxmlformats.org/markup-compatibility/2006">
        <mc:Choice xmlns:p14="http://schemas.microsoft.com/office/powerpoint/2010/main" Requires="p14">
          <p:contentPart p14:bwMode="auto" r:id="rId6">
            <p14:nvContentPartPr>
              <p14:cNvPr id="12" name="Ink 11">
                <a:extLst>
                  <a:ext uri="{FF2B5EF4-FFF2-40B4-BE49-F238E27FC236}">
                    <a16:creationId xmlns:a16="http://schemas.microsoft.com/office/drawing/2014/main" id="{8C8B1A51-ED35-701C-A58B-0AF945EFD684}"/>
                  </a:ext>
                </a:extLst>
              </p14:cNvPr>
              <p14:cNvContentPartPr/>
              <p14:nvPr/>
            </p14:nvContentPartPr>
            <p14:xfrm>
              <a:off x="1187383" y="4951724"/>
              <a:ext cx="10339560" cy="1530000"/>
            </p14:xfrm>
          </p:contentPart>
        </mc:Choice>
        <mc:Fallback>
          <p:pic>
            <p:nvPicPr>
              <p:cNvPr id="12" name="Ink 11">
                <a:extLst>
                  <a:ext uri="{FF2B5EF4-FFF2-40B4-BE49-F238E27FC236}">
                    <a16:creationId xmlns:a16="http://schemas.microsoft.com/office/drawing/2014/main" id="{8C8B1A51-ED35-701C-A58B-0AF945EFD684}"/>
                  </a:ext>
                </a:extLst>
              </p:cNvPr>
              <p:cNvPicPr/>
              <p:nvPr/>
            </p:nvPicPr>
            <p:blipFill>
              <a:blip r:embed="rId7"/>
              <a:stretch>
                <a:fillRect/>
              </a:stretch>
            </p:blipFill>
            <p:spPr>
              <a:xfrm>
                <a:off x="1176583" y="4941282"/>
                <a:ext cx="10360800" cy="1551245"/>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5" name="Ink 14">
                <a:extLst>
                  <a:ext uri="{FF2B5EF4-FFF2-40B4-BE49-F238E27FC236}">
                    <a16:creationId xmlns:a16="http://schemas.microsoft.com/office/drawing/2014/main" id="{2C54E135-FEA4-13C5-E820-82129126FC96}"/>
                  </a:ext>
                </a:extLst>
              </p14:cNvPr>
              <p14:cNvContentPartPr/>
              <p14:nvPr/>
            </p14:nvContentPartPr>
            <p14:xfrm>
              <a:off x="978223" y="587084"/>
              <a:ext cx="5645880" cy="1588320"/>
            </p14:xfrm>
          </p:contentPart>
        </mc:Choice>
        <mc:Fallback>
          <p:pic>
            <p:nvPicPr>
              <p:cNvPr id="15" name="Ink 14">
                <a:extLst>
                  <a:ext uri="{FF2B5EF4-FFF2-40B4-BE49-F238E27FC236}">
                    <a16:creationId xmlns:a16="http://schemas.microsoft.com/office/drawing/2014/main" id="{2C54E135-FEA4-13C5-E820-82129126FC96}"/>
                  </a:ext>
                </a:extLst>
              </p:cNvPr>
              <p:cNvPicPr/>
              <p:nvPr/>
            </p:nvPicPr>
            <p:blipFill>
              <a:blip r:embed="rId9"/>
              <a:stretch>
                <a:fillRect/>
              </a:stretch>
            </p:blipFill>
            <p:spPr>
              <a:xfrm>
                <a:off x="967424" y="576284"/>
                <a:ext cx="5667119" cy="16095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3" name="Ink 22">
                <a:extLst>
                  <a:ext uri="{FF2B5EF4-FFF2-40B4-BE49-F238E27FC236}">
                    <a16:creationId xmlns:a16="http://schemas.microsoft.com/office/drawing/2014/main" id="{E99E4D03-38F2-F746-2F8A-D1A5871DB3EE}"/>
                  </a:ext>
                </a:extLst>
              </p14:cNvPr>
              <p14:cNvContentPartPr/>
              <p14:nvPr/>
            </p14:nvContentPartPr>
            <p14:xfrm>
              <a:off x="6552103" y="326444"/>
              <a:ext cx="3517560" cy="1279440"/>
            </p14:xfrm>
          </p:contentPart>
        </mc:Choice>
        <mc:Fallback>
          <p:pic>
            <p:nvPicPr>
              <p:cNvPr id="23" name="Ink 22">
                <a:extLst>
                  <a:ext uri="{FF2B5EF4-FFF2-40B4-BE49-F238E27FC236}">
                    <a16:creationId xmlns:a16="http://schemas.microsoft.com/office/drawing/2014/main" id="{E99E4D03-38F2-F746-2F8A-D1A5871DB3EE}"/>
                  </a:ext>
                </a:extLst>
              </p:cNvPr>
              <p:cNvPicPr/>
              <p:nvPr/>
            </p:nvPicPr>
            <p:blipFill>
              <a:blip r:embed="rId11"/>
              <a:stretch>
                <a:fillRect/>
              </a:stretch>
            </p:blipFill>
            <p:spPr>
              <a:xfrm>
                <a:off x="6541303" y="316004"/>
                <a:ext cx="3538800" cy="1300680"/>
              </a:xfrm>
              <a:prstGeom prst="rect">
                <a:avLst/>
              </a:prstGeom>
            </p:spPr>
          </p:pic>
        </mc:Fallback>
      </mc:AlternateContent>
    </p:spTree>
    <p:extLst>
      <p:ext uri="{BB962C8B-B14F-4D97-AF65-F5344CB8AC3E}">
        <p14:creationId xmlns:p14="http://schemas.microsoft.com/office/powerpoint/2010/main" val="3310667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3" name="Group 12">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4" name="Rectangle 13">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9" name="Rectangle 18">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Metin kutusu 4">
            <a:extLst>
              <a:ext uri="{FF2B5EF4-FFF2-40B4-BE49-F238E27FC236}">
                <a16:creationId xmlns:a16="http://schemas.microsoft.com/office/drawing/2014/main" id="{44054E20-541D-AE40-FF2C-7853916CD77D}"/>
              </a:ext>
            </a:extLst>
          </p:cNvPr>
          <p:cNvSpPr txBox="1"/>
          <p:nvPr/>
        </p:nvSpPr>
        <p:spPr>
          <a:xfrm>
            <a:off x="1928814" y="844034"/>
            <a:ext cx="6100762" cy="369332"/>
          </a:xfrm>
          <a:prstGeom prst="rect">
            <a:avLst/>
          </a:prstGeom>
          <a:noFill/>
        </p:spPr>
        <p:txBody>
          <a:bodyPr wrap="square">
            <a:spAutoFit/>
          </a:bodyPr>
          <a:lstStyle/>
          <a:p>
            <a:pPr>
              <a:spcAft>
                <a:spcPts val="600"/>
              </a:spcAft>
            </a:pPr>
            <a:r>
              <a:rPr lang="tr-TR" dirty="0"/>
              <a:t>18th </a:t>
            </a:r>
            <a:r>
              <a:rPr lang="tr-TR" dirty="0" err="1"/>
              <a:t>century</a:t>
            </a:r>
            <a:r>
              <a:rPr lang="tr-TR" dirty="0"/>
              <a:t> (Age of </a:t>
            </a:r>
            <a:r>
              <a:rPr lang="tr-TR" dirty="0" err="1"/>
              <a:t>Reason</a:t>
            </a:r>
            <a:r>
              <a:rPr lang="tr-TR" dirty="0"/>
              <a:t>)</a:t>
            </a:r>
            <a:endParaRPr lang="tr-TR"/>
          </a:p>
        </p:txBody>
      </p:sp>
      <p:graphicFrame>
        <p:nvGraphicFramePr>
          <p:cNvPr id="7" name="Metin kutusu 2">
            <a:extLst>
              <a:ext uri="{FF2B5EF4-FFF2-40B4-BE49-F238E27FC236}">
                <a16:creationId xmlns:a16="http://schemas.microsoft.com/office/drawing/2014/main" id="{86DA37AD-8682-9593-FA96-70DCF8CE4B56}"/>
              </a:ext>
            </a:extLst>
          </p:cNvPr>
          <p:cNvGraphicFramePr/>
          <p:nvPr>
            <p:extLst>
              <p:ext uri="{D42A27DB-BD31-4B8C-83A1-F6EECF244321}">
                <p14:modId xmlns:p14="http://schemas.microsoft.com/office/powerpoint/2010/main" val="1249823483"/>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lt Bilgi Yer Tutucusu 1">
            <a:extLst>
              <a:ext uri="{FF2B5EF4-FFF2-40B4-BE49-F238E27FC236}">
                <a16:creationId xmlns:a16="http://schemas.microsoft.com/office/drawing/2014/main" id="{3C6718E6-A3E6-ED57-5D1C-AAC7163E633F}"/>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497266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54EF6452-3CBC-0FA2-7B8C-AFC9D8794380}"/>
              </a:ext>
            </a:extLst>
          </p:cNvPr>
          <p:cNvSpPr txBox="1"/>
          <p:nvPr/>
        </p:nvSpPr>
        <p:spPr>
          <a:xfrm>
            <a:off x="1136397" y="502020"/>
            <a:ext cx="5323715" cy="164297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kern="1200" dirty="0">
                <a:solidFill>
                  <a:schemeClr val="tx1"/>
                </a:solidFill>
                <a:latin typeface="+mj-lt"/>
                <a:ea typeface="+mj-ea"/>
                <a:cs typeface="+mj-cs"/>
              </a:rPr>
              <a:t>Ian Watt </a:t>
            </a:r>
            <a:r>
              <a:rPr lang="en-US" sz="3700" i="1" kern="1200" dirty="0">
                <a:solidFill>
                  <a:schemeClr val="tx1"/>
                </a:solidFill>
                <a:latin typeface="+mj-lt"/>
                <a:ea typeface="+mj-ea"/>
                <a:cs typeface="+mj-cs"/>
              </a:rPr>
              <a:t>The Rise of the Novel </a:t>
            </a:r>
            <a:r>
              <a:rPr lang="en-US" sz="3700" kern="1200" dirty="0">
                <a:solidFill>
                  <a:schemeClr val="tx1"/>
                </a:solidFill>
                <a:latin typeface="+mj-lt"/>
                <a:ea typeface="+mj-ea"/>
                <a:cs typeface="+mj-cs"/>
              </a:rPr>
              <a:t>(1957)</a:t>
            </a:r>
            <a:r>
              <a:rPr lang="en-US" sz="3700" i="1" kern="1200" dirty="0">
                <a:solidFill>
                  <a:schemeClr val="tx1"/>
                </a:solidFill>
                <a:latin typeface="+mj-lt"/>
                <a:ea typeface="+mj-ea"/>
                <a:cs typeface="+mj-cs"/>
              </a:rPr>
              <a:t> </a:t>
            </a:r>
            <a:r>
              <a:rPr lang="en-US" sz="3700" kern="1200" dirty="0">
                <a:solidFill>
                  <a:schemeClr val="tx1"/>
                </a:solidFill>
                <a:latin typeface="+mj-lt"/>
                <a:ea typeface="+mj-ea"/>
                <a:cs typeface="+mj-cs"/>
              </a:rPr>
              <a:t>and Formal Realism</a:t>
            </a:r>
          </a:p>
        </p:txBody>
      </p:sp>
      <p:sp>
        <p:nvSpPr>
          <p:cNvPr id="3" name="Metin kutusu 2">
            <a:extLst>
              <a:ext uri="{FF2B5EF4-FFF2-40B4-BE49-F238E27FC236}">
                <a16:creationId xmlns:a16="http://schemas.microsoft.com/office/drawing/2014/main" id="{13F3FE9D-370B-C50F-090D-107BE51C405D}"/>
              </a:ext>
            </a:extLst>
          </p:cNvPr>
          <p:cNvSpPr txBox="1"/>
          <p:nvPr/>
        </p:nvSpPr>
        <p:spPr>
          <a:xfrm>
            <a:off x="1144923" y="2405894"/>
            <a:ext cx="5315189" cy="3535083"/>
          </a:xfrm>
          <a:prstGeom prst="rect">
            <a:avLst/>
          </a:prstGeom>
        </p:spPr>
        <p:txBody>
          <a:bodyPr vert="horz" lIns="91440" tIns="45720" rIns="91440" bIns="45720" rtlCol="0" anchor="t">
            <a:normAutofit/>
          </a:bodyPr>
          <a:lstStyle/>
          <a:p>
            <a:pPr>
              <a:lnSpc>
                <a:spcPct val="90000"/>
              </a:lnSpc>
              <a:spcAft>
                <a:spcPts val="600"/>
              </a:spcAft>
            </a:pPr>
            <a:r>
              <a:rPr lang="en-US" sz="2000" dirty="0"/>
              <a:t>Defoe, Richardson, Fielding went to extraordinary lengths to call their fictional narratives everything under the sun but novels. </a:t>
            </a:r>
            <a:r>
              <a:rPr lang="en-US" sz="2000" b="1" dirty="0"/>
              <a:t>Novels were associated with romances, and that is precisely the writers of prose narratives in England wished to avoid</a:t>
            </a:r>
            <a:r>
              <a:rPr lang="en-US" sz="2000" dirty="0"/>
              <a:t>. </a:t>
            </a:r>
            <a:r>
              <a:rPr lang="en-US" sz="2000" dirty="0">
                <a:effectLst/>
              </a:rPr>
              <a:t>The tendency in the early eighteenth century was to lump novels and romances together to the degree that they heightened some of the less believable circumstances of human life, whether the fantastic, the improbable, or the supremely emotional. (Seidel, p.196)</a:t>
            </a:r>
          </a:p>
          <a:p>
            <a:pPr indent="-228600">
              <a:lnSpc>
                <a:spcPct val="90000"/>
              </a:lnSpc>
              <a:spcAft>
                <a:spcPts val="600"/>
              </a:spcAft>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Resim 5" descr="metin, ekran görüntüsü, yazı tipi, doküman, belge içeren bir resim&#10;&#10;Açıklama otomatik olarak oluşturuldu">
            <a:extLst>
              <a:ext uri="{FF2B5EF4-FFF2-40B4-BE49-F238E27FC236}">
                <a16:creationId xmlns:a16="http://schemas.microsoft.com/office/drawing/2014/main" id="{D7BB6C0F-4661-B896-A7ED-2960D9566313}"/>
              </a:ext>
            </a:extLst>
          </p:cNvPr>
          <p:cNvPicPr>
            <a:picLocks noChangeAspect="1"/>
          </p:cNvPicPr>
          <p:nvPr/>
        </p:nvPicPr>
        <p:blipFill>
          <a:blip r:embed="rId2"/>
          <a:stretch>
            <a:fillRect/>
          </a:stretch>
        </p:blipFill>
        <p:spPr>
          <a:xfrm>
            <a:off x="7544618" y="909081"/>
            <a:ext cx="3233228" cy="5071731"/>
          </a:xfrm>
          <a:prstGeom prst="rect">
            <a:avLst/>
          </a:prstGeom>
        </p:spPr>
      </p:pic>
      <p:sp>
        <p:nvSpPr>
          <p:cNvPr id="7" name="Alt Bilgi Yer Tutucusu 6">
            <a:extLst>
              <a:ext uri="{FF2B5EF4-FFF2-40B4-BE49-F238E27FC236}">
                <a16:creationId xmlns:a16="http://schemas.microsoft.com/office/drawing/2014/main" id="{E9B47EA2-42A2-E512-F831-F514DE186AD4}"/>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86614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53CF3823-1425-8BD8-FB7E-6F097B0EEA5B}"/>
              </a:ext>
            </a:extLst>
          </p:cNvPr>
          <p:cNvSpPr txBox="1"/>
          <p:nvPr/>
        </p:nvSpPr>
        <p:spPr>
          <a:xfrm>
            <a:off x="271464" y="371475"/>
            <a:ext cx="6815954" cy="5569503"/>
          </a:xfrm>
          <a:prstGeom prst="rect">
            <a:avLst/>
          </a:prstGeom>
        </p:spPr>
        <p:txBody>
          <a:bodyPr vert="horz" lIns="91440" tIns="45720" rIns="91440" bIns="45720" rtlCol="0" anchor="t">
            <a:noAutofit/>
          </a:bodyPr>
          <a:lstStyle/>
          <a:p>
            <a:pPr>
              <a:lnSpc>
                <a:spcPct val="150000"/>
              </a:lnSpc>
              <a:spcAft>
                <a:spcPts val="600"/>
              </a:spcAft>
            </a:pPr>
            <a:r>
              <a:rPr lang="en-US" sz="1400" dirty="0">
                <a:effectLst/>
              </a:rPr>
              <a:t>One clear characteristic of formal realism is that </a:t>
            </a:r>
            <a:r>
              <a:rPr lang="en-US" sz="1400" b="1" dirty="0">
                <a:effectLst/>
              </a:rPr>
              <a:t>it spends less and less time with features of narrative ascribable to miracles, to magic, to inexplicable occurrences, to idealizations of </a:t>
            </a:r>
            <a:r>
              <a:rPr lang="en-US" sz="1400" b="1" dirty="0" err="1">
                <a:effectLst/>
              </a:rPr>
              <a:t>behaviour</a:t>
            </a:r>
            <a:r>
              <a:rPr lang="en-US" sz="1400" b="1" dirty="0">
                <a:effectLst/>
              </a:rPr>
              <a:t> beyond the probable passions and indulgences of human beings in recognizable settings</a:t>
            </a:r>
            <a:r>
              <a:rPr lang="en-US" sz="1400" dirty="0">
                <a:effectLst/>
              </a:rPr>
              <a:t>. Romance, on the other hand, is that mode in which probability is, at best, intermittent. Many of those in the last few decades who have responded to the notions of Watt, for whom probability or circumstantial realism was paramount in defining narrative forms of the early eighteenth century, argue that romance elements are indeed left in much of the fiction of the</a:t>
            </a:r>
            <a:r>
              <a:rPr lang="en-US" sz="1400" dirty="0"/>
              <a:t> </a:t>
            </a:r>
            <a:r>
              <a:rPr lang="en-US" sz="1400" dirty="0">
                <a:effectLst/>
              </a:rPr>
              <a:t>period. And of course these respondents are right. Paradigms of romance- </a:t>
            </a:r>
            <a:r>
              <a:rPr lang="en-US" sz="1400" dirty="0" err="1">
                <a:effectLst/>
              </a:rPr>
              <a:t>victimage</a:t>
            </a:r>
            <a:r>
              <a:rPr lang="en-US" sz="1400" dirty="0">
                <a:effectLst/>
              </a:rPr>
              <a:t>, forbearance, rescue--remain entrenched in realist fiction. But what is removed are those generic parts of romance that define causality and circumstance by forces inapplicable to the world of conventional experience, as for the twenty-four hours of each romance day are filled with special events answerable only to the powers that produce them. That is, in </a:t>
            </a:r>
            <a:r>
              <a:rPr lang="en-US" sz="1400" dirty="0" err="1">
                <a:effectLst/>
              </a:rPr>
              <a:t>ro</a:t>
            </a:r>
            <a:r>
              <a:rPr lang="en-US" sz="1400" dirty="0">
                <a:effectLst/>
              </a:rPr>
              <a:t> </a:t>
            </a:r>
            <a:r>
              <a:rPr lang="en-US" sz="1400" dirty="0" err="1">
                <a:effectLst/>
              </a:rPr>
              <a:t>mance</a:t>
            </a:r>
            <a:r>
              <a:rPr lang="en-US" sz="1400" dirty="0">
                <a:effectLst/>
              </a:rPr>
              <a:t>, laws of nature and culture are rewritten, sometimes suspended, in concert with the exigencies of peculiar plots and the intense motivations of romance characters -star-struck, doting, or drugged lovers, magical as- </a:t>
            </a:r>
            <a:r>
              <a:rPr lang="en-US" sz="1400" dirty="0" err="1">
                <a:effectLst/>
              </a:rPr>
              <a:t>sistants</a:t>
            </a:r>
            <a:r>
              <a:rPr lang="en-US" sz="1400" dirty="0">
                <a:effectLst/>
              </a:rPr>
              <a:t>, private enforcers, tyrannical overlords, oracles, witches, ghosts, alchemists. (Seidel</a:t>
            </a:r>
            <a:r>
              <a:rPr lang="en-US" sz="1400" dirty="0"/>
              <a:t>, p. 196)</a:t>
            </a:r>
            <a:endParaRPr lang="en-US" sz="1400" dirty="0">
              <a:effectLst/>
            </a:endParaRPr>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Resim 5" descr="metin, ekran görüntüsü, yazı tipi, doküman, belge içeren bir resim&#10;&#10;Açıklama otomatik olarak oluşturuldu">
            <a:extLst>
              <a:ext uri="{FF2B5EF4-FFF2-40B4-BE49-F238E27FC236}">
                <a16:creationId xmlns:a16="http://schemas.microsoft.com/office/drawing/2014/main" id="{24FD0E8A-4288-403C-2A18-CF0C8F69D612}"/>
              </a:ext>
            </a:extLst>
          </p:cNvPr>
          <p:cNvPicPr>
            <a:picLocks noChangeAspect="1"/>
          </p:cNvPicPr>
          <p:nvPr/>
        </p:nvPicPr>
        <p:blipFill>
          <a:blip r:embed="rId2"/>
          <a:stretch>
            <a:fillRect/>
          </a:stretch>
        </p:blipFill>
        <p:spPr>
          <a:xfrm>
            <a:off x="7544618" y="909081"/>
            <a:ext cx="3233228" cy="5071731"/>
          </a:xfrm>
          <a:prstGeom prst="rect">
            <a:avLst/>
          </a:prstGeom>
        </p:spPr>
      </p:pic>
      <p:sp>
        <p:nvSpPr>
          <p:cNvPr id="7" name="Alt Bilgi Yer Tutucusu 6">
            <a:extLst>
              <a:ext uri="{FF2B5EF4-FFF2-40B4-BE49-F238E27FC236}">
                <a16:creationId xmlns:a16="http://schemas.microsoft.com/office/drawing/2014/main" id="{8E7BC1ED-06E4-D654-E79E-7BE3ADCB3F1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9320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0EC"/>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Metin kutusu 1">
            <a:extLst>
              <a:ext uri="{FF2B5EF4-FFF2-40B4-BE49-F238E27FC236}">
                <a16:creationId xmlns:a16="http://schemas.microsoft.com/office/drawing/2014/main" id="{27B27F53-C17A-36DE-4056-FF9B0368CFD0}"/>
              </a:ext>
            </a:extLst>
          </p:cNvPr>
          <p:cNvSpPr txBox="1"/>
          <p:nvPr/>
        </p:nvSpPr>
        <p:spPr>
          <a:xfrm>
            <a:off x="786385" y="841248"/>
            <a:ext cx="5129600" cy="534009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kern="1200">
                <a:solidFill>
                  <a:schemeClr val="bg1"/>
                </a:solidFill>
                <a:latin typeface="+mj-lt"/>
                <a:ea typeface="+mj-ea"/>
                <a:cs typeface="+mj-cs"/>
              </a:rPr>
              <a:t>Formal Realism/Novel</a:t>
            </a:r>
          </a:p>
        </p:txBody>
      </p:sp>
      <p:sp useBgFill="1">
        <p:nvSpPr>
          <p:cNvPr id="3" name="Metin kutusu 2">
            <a:extLst>
              <a:ext uri="{FF2B5EF4-FFF2-40B4-BE49-F238E27FC236}">
                <a16:creationId xmlns:a16="http://schemas.microsoft.com/office/drawing/2014/main" id="{06CABFB6-6923-E09E-E8C3-166AB4178C5E}"/>
              </a:ext>
            </a:extLst>
          </p:cNvPr>
          <p:cNvSpPr txBox="1"/>
          <p:nvPr/>
        </p:nvSpPr>
        <p:spPr>
          <a:xfrm>
            <a:off x="6536211" y="490070"/>
            <a:ext cx="5094180" cy="5691275"/>
          </a:xfrm>
          <a:prstGeom prst="rect">
            <a:avLst/>
          </a:prstGeom>
        </p:spPr>
        <p:txBody>
          <a:bodyPr vert="horz" lIns="91440" tIns="45720" rIns="91440" bIns="45720" rtlCol="0" anchor="ctr">
            <a:normAutofit/>
          </a:bodyPr>
          <a:lstStyle/>
          <a:p>
            <a:pPr indent="-228600">
              <a:lnSpc>
                <a:spcPct val="150000"/>
              </a:lnSpc>
              <a:spcAft>
                <a:spcPts val="600"/>
              </a:spcAft>
              <a:buFont typeface="Arial" panose="020B0604020202020204" pitchFamily="34" charset="0"/>
              <a:buChar char="•"/>
            </a:pPr>
            <a:r>
              <a:rPr lang="en-US" sz="2400" dirty="0">
                <a:solidFill>
                  <a:schemeClr val="tx2"/>
                </a:solidFill>
              </a:rPr>
              <a:t>Circumstantial view of life</a:t>
            </a:r>
          </a:p>
          <a:p>
            <a:pPr indent="-228600">
              <a:lnSpc>
                <a:spcPct val="150000"/>
              </a:lnSpc>
              <a:spcAft>
                <a:spcPts val="600"/>
              </a:spcAft>
              <a:buFont typeface="Arial" panose="020B0604020202020204" pitchFamily="34" charset="0"/>
              <a:buChar char="•"/>
            </a:pPr>
            <a:r>
              <a:rPr lang="en-US" sz="2400" dirty="0">
                <a:solidFill>
                  <a:schemeClr val="tx2"/>
                </a:solidFill>
              </a:rPr>
              <a:t>Particularization of time</a:t>
            </a:r>
          </a:p>
          <a:p>
            <a:pPr indent="-228600">
              <a:lnSpc>
                <a:spcPct val="150000"/>
              </a:lnSpc>
              <a:spcAft>
                <a:spcPts val="600"/>
              </a:spcAft>
              <a:buFont typeface="Arial" panose="020B0604020202020204" pitchFamily="34" charset="0"/>
              <a:buChar char="•"/>
            </a:pPr>
            <a:r>
              <a:rPr lang="en-US" sz="2400" dirty="0">
                <a:solidFill>
                  <a:schemeClr val="tx2"/>
                </a:solidFill>
              </a:rPr>
              <a:t>Concrete setting</a:t>
            </a:r>
          </a:p>
          <a:p>
            <a:pPr indent="-228600">
              <a:lnSpc>
                <a:spcPct val="150000"/>
              </a:lnSpc>
              <a:spcAft>
                <a:spcPts val="600"/>
              </a:spcAft>
              <a:buFont typeface="Arial" panose="020B0604020202020204" pitchFamily="34" charset="0"/>
              <a:buChar char="•"/>
            </a:pPr>
            <a:r>
              <a:rPr lang="en-US" sz="2400" dirty="0">
                <a:solidFill>
                  <a:schemeClr val="tx2"/>
                </a:solidFill>
              </a:rPr>
              <a:t>It reflects the social panorama</a:t>
            </a:r>
          </a:p>
          <a:p>
            <a:pPr indent="-228600">
              <a:lnSpc>
                <a:spcPct val="150000"/>
              </a:lnSpc>
              <a:spcAft>
                <a:spcPts val="600"/>
              </a:spcAft>
              <a:buFont typeface="Arial" panose="020B0604020202020204" pitchFamily="34" charset="0"/>
              <a:buChar char="•"/>
            </a:pPr>
            <a:r>
              <a:rPr lang="en-US" sz="2400" dirty="0">
                <a:solidFill>
                  <a:schemeClr val="tx2"/>
                </a:solidFill>
              </a:rPr>
              <a:t>Formal docs, bills, checks</a:t>
            </a:r>
          </a:p>
          <a:p>
            <a:pPr indent="-228600">
              <a:lnSpc>
                <a:spcPct val="150000"/>
              </a:lnSpc>
              <a:spcAft>
                <a:spcPts val="600"/>
              </a:spcAft>
              <a:buFont typeface="Arial" panose="020B0604020202020204" pitchFamily="34" charset="0"/>
              <a:buChar char="•"/>
            </a:pPr>
            <a:r>
              <a:rPr lang="en-US" sz="2400" dirty="0">
                <a:solidFill>
                  <a:schemeClr val="tx2"/>
                </a:solidFill>
              </a:rPr>
              <a:t>Very similitude of life</a:t>
            </a:r>
          </a:p>
          <a:p>
            <a:pPr indent="-228600">
              <a:lnSpc>
                <a:spcPct val="90000"/>
              </a:lnSpc>
              <a:spcAft>
                <a:spcPts val="600"/>
              </a:spcAft>
              <a:buFont typeface="Arial" panose="020B0604020202020204" pitchFamily="34" charset="0"/>
              <a:buChar char="•"/>
            </a:pPr>
            <a:endParaRPr lang="en-US" dirty="0">
              <a:solidFill>
                <a:schemeClr val="tx2"/>
              </a:solidFill>
            </a:endParaRPr>
          </a:p>
        </p:txBody>
      </p:sp>
      <p:sp>
        <p:nvSpPr>
          <p:cNvPr id="6" name="Alt Bilgi Yer Tutucusu 5">
            <a:extLst>
              <a:ext uri="{FF2B5EF4-FFF2-40B4-BE49-F238E27FC236}">
                <a16:creationId xmlns:a16="http://schemas.microsoft.com/office/drawing/2014/main" id="{BEBDF474-DF61-4025-F01B-CC559DEB5BA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41080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hands holding an open book">
            <a:extLst>
              <a:ext uri="{FF2B5EF4-FFF2-40B4-BE49-F238E27FC236}">
                <a16:creationId xmlns:a16="http://schemas.microsoft.com/office/drawing/2014/main" id="{E86271D9-637E-EE9F-82A8-824CD7D8C2F5}"/>
              </a:ext>
            </a:extLst>
          </p:cNvPr>
          <p:cNvPicPr>
            <a:picLocks noChangeAspect="1"/>
          </p:cNvPicPr>
          <p:nvPr/>
        </p:nvPicPr>
        <p:blipFill>
          <a:blip r:embed="rId2">
            <a:alphaModFix amt="50000"/>
          </a:blip>
          <a:srcRect r="-1" b="15708"/>
          <a:stretch/>
        </p:blipFill>
        <p:spPr>
          <a:xfrm>
            <a:off x="0" y="10"/>
            <a:ext cx="12188930" cy="6857990"/>
          </a:xfrm>
          <a:prstGeom prst="rect">
            <a:avLst/>
          </a:prstGeom>
        </p:spPr>
      </p:pic>
      <p:sp>
        <p:nvSpPr>
          <p:cNvPr id="2" name="Metin kutusu 1">
            <a:extLst>
              <a:ext uri="{FF2B5EF4-FFF2-40B4-BE49-F238E27FC236}">
                <a16:creationId xmlns:a16="http://schemas.microsoft.com/office/drawing/2014/main" id="{8BA43D4A-A737-B76D-69BC-F3BC1FF62F32}"/>
              </a:ext>
            </a:extLst>
          </p:cNvPr>
          <p:cNvSpPr txBox="1"/>
          <p:nvPr/>
        </p:nvSpPr>
        <p:spPr>
          <a:xfrm>
            <a:off x="1524000" y="1122363"/>
            <a:ext cx="9144000" cy="306324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600">
                <a:solidFill>
                  <a:schemeClr val="bg1"/>
                </a:solidFill>
                <a:latin typeface="+mj-lt"/>
                <a:ea typeface="+mj-ea"/>
                <a:cs typeface="+mj-cs"/>
              </a:rPr>
              <a:t>What is a novel?</a:t>
            </a:r>
          </a:p>
        </p:txBody>
      </p:sp>
      <p:sp>
        <p:nvSpPr>
          <p:cNvPr id="1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CA485380-ED98-8156-16D7-35B26601400B}"/>
              </a:ext>
            </a:extLst>
          </p:cNvPr>
          <p:cNvSpPr txBox="1"/>
          <p:nvPr/>
        </p:nvSpPr>
        <p:spPr>
          <a:xfrm>
            <a:off x="1524000" y="5152469"/>
            <a:ext cx="3443288" cy="369332"/>
          </a:xfrm>
          <a:prstGeom prst="rect">
            <a:avLst/>
          </a:prstGeom>
          <a:noFill/>
        </p:spPr>
        <p:txBody>
          <a:bodyPr wrap="square" rtlCol="0">
            <a:spAutoFit/>
          </a:bodyPr>
          <a:lstStyle/>
          <a:p>
            <a:r>
              <a:rPr lang="tr-TR" dirty="0">
                <a:solidFill>
                  <a:schemeClr val="bg1"/>
                </a:solidFill>
              </a:rPr>
              <a:t>Protagonist, </a:t>
            </a:r>
            <a:r>
              <a:rPr lang="tr-TR" dirty="0" err="1">
                <a:solidFill>
                  <a:schemeClr val="bg1"/>
                </a:solidFill>
              </a:rPr>
              <a:t>Antogonist</a:t>
            </a:r>
            <a:endParaRPr lang="tr-TR" dirty="0">
              <a:solidFill>
                <a:schemeClr val="bg1"/>
              </a:solidFill>
            </a:endParaRPr>
          </a:p>
        </p:txBody>
      </p:sp>
      <p:sp>
        <p:nvSpPr>
          <p:cNvPr id="5" name="Metin kutusu 4">
            <a:extLst>
              <a:ext uri="{FF2B5EF4-FFF2-40B4-BE49-F238E27FC236}">
                <a16:creationId xmlns:a16="http://schemas.microsoft.com/office/drawing/2014/main" id="{CDBFF876-1523-5AE8-ED68-60AB9659F044}"/>
              </a:ext>
            </a:extLst>
          </p:cNvPr>
          <p:cNvSpPr txBox="1"/>
          <p:nvPr/>
        </p:nvSpPr>
        <p:spPr>
          <a:xfrm>
            <a:off x="8358188" y="5241331"/>
            <a:ext cx="3371850" cy="369332"/>
          </a:xfrm>
          <a:prstGeom prst="rect">
            <a:avLst/>
          </a:prstGeom>
          <a:noFill/>
        </p:spPr>
        <p:txBody>
          <a:bodyPr wrap="square" rtlCol="0">
            <a:spAutoFit/>
          </a:bodyPr>
          <a:lstStyle/>
          <a:p>
            <a:r>
              <a:rPr lang="tr-TR" dirty="0" err="1">
                <a:solidFill>
                  <a:schemeClr val="bg1"/>
                </a:solidFill>
              </a:rPr>
              <a:t>Round</a:t>
            </a:r>
            <a:r>
              <a:rPr lang="tr-TR" dirty="0">
                <a:solidFill>
                  <a:schemeClr val="bg1"/>
                </a:solidFill>
              </a:rPr>
              <a:t> </a:t>
            </a:r>
            <a:r>
              <a:rPr lang="tr-TR" dirty="0" err="1">
                <a:solidFill>
                  <a:schemeClr val="bg1"/>
                </a:solidFill>
              </a:rPr>
              <a:t>and</a:t>
            </a:r>
            <a:r>
              <a:rPr lang="tr-TR" dirty="0">
                <a:solidFill>
                  <a:schemeClr val="bg1"/>
                </a:solidFill>
              </a:rPr>
              <a:t> </a:t>
            </a:r>
            <a:r>
              <a:rPr lang="tr-TR" dirty="0" err="1">
                <a:solidFill>
                  <a:schemeClr val="bg1"/>
                </a:solidFill>
              </a:rPr>
              <a:t>flat</a:t>
            </a:r>
            <a:r>
              <a:rPr lang="tr-TR" dirty="0">
                <a:solidFill>
                  <a:schemeClr val="bg1"/>
                </a:solidFill>
              </a:rPr>
              <a:t> </a:t>
            </a:r>
            <a:r>
              <a:rPr lang="tr-TR" dirty="0" err="1">
                <a:solidFill>
                  <a:schemeClr val="bg1"/>
                </a:solidFill>
              </a:rPr>
              <a:t>character</a:t>
            </a:r>
            <a:endParaRPr lang="tr-TR" dirty="0">
              <a:solidFill>
                <a:schemeClr val="bg1"/>
              </a:solidFill>
            </a:endParaRPr>
          </a:p>
        </p:txBody>
      </p:sp>
      <p:sp>
        <p:nvSpPr>
          <p:cNvPr id="6" name="Metin kutusu 5">
            <a:extLst>
              <a:ext uri="{FF2B5EF4-FFF2-40B4-BE49-F238E27FC236}">
                <a16:creationId xmlns:a16="http://schemas.microsoft.com/office/drawing/2014/main" id="{7D76E45B-83B7-D5E0-E659-0415AE10BAE0}"/>
              </a:ext>
            </a:extLst>
          </p:cNvPr>
          <p:cNvSpPr txBox="1"/>
          <p:nvPr/>
        </p:nvSpPr>
        <p:spPr>
          <a:xfrm>
            <a:off x="7043738" y="1451324"/>
            <a:ext cx="3157537" cy="369332"/>
          </a:xfrm>
          <a:prstGeom prst="rect">
            <a:avLst/>
          </a:prstGeom>
          <a:noFill/>
        </p:spPr>
        <p:txBody>
          <a:bodyPr wrap="square" rtlCol="0">
            <a:spAutoFit/>
          </a:bodyPr>
          <a:lstStyle/>
          <a:p>
            <a:r>
              <a:rPr lang="tr-TR" dirty="0" err="1">
                <a:solidFill>
                  <a:schemeClr val="bg1"/>
                </a:solidFill>
              </a:rPr>
              <a:t>Prose</a:t>
            </a:r>
            <a:r>
              <a:rPr lang="tr-TR" dirty="0">
                <a:solidFill>
                  <a:schemeClr val="bg1"/>
                </a:solidFill>
              </a:rPr>
              <a:t> </a:t>
            </a:r>
            <a:r>
              <a:rPr lang="tr-TR" dirty="0" err="1">
                <a:solidFill>
                  <a:schemeClr val="bg1"/>
                </a:solidFill>
              </a:rPr>
              <a:t>writing</a:t>
            </a:r>
            <a:endParaRPr lang="tr-TR" dirty="0">
              <a:solidFill>
                <a:schemeClr val="bg1"/>
              </a:solidFill>
            </a:endParaRPr>
          </a:p>
        </p:txBody>
      </p:sp>
      <p:sp>
        <p:nvSpPr>
          <p:cNvPr id="7" name="Metin kutusu 6">
            <a:extLst>
              <a:ext uri="{FF2B5EF4-FFF2-40B4-BE49-F238E27FC236}">
                <a16:creationId xmlns:a16="http://schemas.microsoft.com/office/drawing/2014/main" id="{6BABD254-FECF-2BA2-8EE4-FC7CE5780B39}"/>
              </a:ext>
            </a:extLst>
          </p:cNvPr>
          <p:cNvSpPr txBox="1"/>
          <p:nvPr/>
        </p:nvSpPr>
        <p:spPr>
          <a:xfrm>
            <a:off x="785813" y="3124033"/>
            <a:ext cx="3700462" cy="369332"/>
          </a:xfrm>
          <a:prstGeom prst="rect">
            <a:avLst/>
          </a:prstGeom>
          <a:noFill/>
        </p:spPr>
        <p:txBody>
          <a:bodyPr wrap="square" rtlCol="0">
            <a:spAutoFit/>
          </a:bodyPr>
          <a:lstStyle/>
          <a:p>
            <a:r>
              <a:rPr lang="tr-TR" dirty="0" err="1">
                <a:solidFill>
                  <a:schemeClr val="bg1"/>
                </a:solidFill>
              </a:rPr>
              <a:t>Long</a:t>
            </a:r>
            <a:r>
              <a:rPr lang="tr-TR" dirty="0">
                <a:solidFill>
                  <a:schemeClr val="bg1"/>
                </a:solidFill>
              </a:rPr>
              <a:t> </a:t>
            </a:r>
            <a:r>
              <a:rPr lang="tr-TR" dirty="0" err="1">
                <a:solidFill>
                  <a:schemeClr val="bg1"/>
                </a:solidFill>
              </a:rPr>
              <a:t>length</a:t>
            </a:r>
            <a:endParaRPr lang="tr-TR" dirty="0">
              <a:solidFill>
                <a:schemeClr val="bg1"/>
              </a:solidFill>
            </a:endParaRPr>
          </a:p>
        </p:txBody>
      </p:sp>
      <p:sp>
        <p:nvSpPr>
          <p:cNvPr id="9" name="Metin kutusu 8">
            <a:extLst>
              <a:ext uri="{FF2B5EF4-FFF2-40B4-BE49-F238E27FC236}">
                <a16:creationId xmlns:a16="http://schemas.microsoft.com/office/drawing/2014/main" id="{7C52FEDF-92EA-F6F1-109F-679EF59A20AC}"/>
              </a:ext>
            </a:extLst>
          </p:cNvPr>
          <p:cNvSpPr txBox="1"/>
          <p:nvPr/>
        </p:nvSpPr>
        <p:spPr>
          <a:xfrm>
            <a:off x="5372100" y="822974"/>
            <a:ext cx="2845695" cy="369332"/>
          </a:xfrm>
          <a:prstGeom prst="rect">
            <a:avLst/>
          </a:prstGeom>
          <a:noFill/>
        </p:spPr>
        <p:txBody>
          <a:bodyPr wrap="square" rtlCol="0">
            <a:spAutoFit/>
          </a:bodyPr>
          <a:lstStyle/>
          <a:p>
            <a:r>
              <a:rPr lang="tr-TR" dirty="0" err="1">
                <a:solidFill>
                  <a:schemeClr val="bg1"/>
                </a:solidFill>
              </a:rPr>
              <a:t>plot</a:t>
            </a:r>
            <a:endParaRPr lang="tr-TR" dirty="0">
              <a:solidFill>
                <a:schemeClr val="bg1"/>
              </a:solidFill>
            </a:endParaRPr>
          </a:p>
        </p:txBody>
      </p:sp>
      <p:sp>
        <p:nvSpPr>
          <p:cNvPr id="10" name="Metin kutusu 9">
            <a:extLst>
              <a:ext uri="{FF2B5EF4-FFF2-40B4-BE49-F238E27FC236}">
                <a16:creationId xmlns:a16="http://schemas.microsoft.com/office/drawing/2014/main" id="{DD19AB52-0F22-1E3A-5B4D-8F342079CE88}"/>
              </a:ext>
            </a:extLst>
          </p:cNvPr>
          <p:cNvSpPr txBox="1"/>
          <p:nvPr/>
        </p:nvSpPr>
        <p:spPr>
          <a:xfrm>
            <a:off x="9827419" y="4299418"/>
            <a:ext cx="1681162" cy="369332"/>
          </a:xfrm>
          <a:prstGeom prst="rect">
            <a:avLst/>
          </a:prstGeom>
          <a:noFill/>
        </p:spPr>
        <p:txBody>
          <a:bodyPr wrap="square" rtlCol="0">
            <a:spAutoFit/>
          </a:bodyPr>
          <a:lstStyle/>
          <a:p>
            <a:r>
              <a:rPr lang="tr-TR" dirty="0" err="1">
                <a:solidFill>
                  <a:schemeClr val="bg1"/>
                </a:solidFill>
              </a:rPr>
              <a:t>fictional</a:t>
            </a:r>
            <a:endParaRPr lang="tr-TR" dirty="0"/>
          </a:p>
        </p:txBody>
      </p:sp>
      <p:sp>
        <p:nvSpPr>
          <p:cNvPr id="11" name="Alt Bilgi Yer Tutucusu 10">
            <a:extLst>
              <a:ext uri="{FF2B5EF4-FFF2-40B4-BE49-F238E27FC236}">
                <a16:creationId xmlns:a16="http://schemas.microsoft.com/office/drawing/2014/main" id="{1CB15A97-1925-3BB0-594E-1BD781307A3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794504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ppt_y</p:attrName>
                                        </p:attrNameLst>
                                      </p:cBhvr>
                                      <p:tavLst>
                                        <p:tav tm="0">
                                          <p:val>
                                            <p:strVal val="#ppt_y+#ppt_h*1.125000"/>
                                          </p:val>
                                        </p:tav>
                                        <p:tav tm="100000">
                                          <p:val>
                                            <p:strVal val="#ppt_y"/>
                                          </p:val>
                                        </p:tav>
                                      </p:tavLst>
                                    </p:anim>
                                    <p:animEffect transition="in" filter="wipe(up)">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ppt_y</p:attrName>
                                        </p:attrNameLst>
                                      </p:cBhvr>
                                      <p:tavLst>
                                        <p:tav tm="0">
                                          <p:val>
                                            <p:strVal val="#ppt_y+#ppt_h*1.125000"/>
                                          </p:val>
                                        </p:tav>
                                        <p:tav tm="100000">
                                          <p:val>
                                            <p:strVal val="#ppt_y"/>
                                          </p:val>
                                        </p:tav>
                                      </p:tavLst>
                                    </p:anim>
                                    <p:animEffect transition="in" filter="wipe(up)">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7"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 name="Freeform: Shape 1038">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Queen Victoria and her reign ...">
            <a:extLst>
              <a:ext uri="{FF2B5EF4-FFF2-40B4-BE49-F238E27FC236}">
                <a16:creationId xmlns:a16="http://schemas.microsoft.com/office/drawing/2014/main" id="{A873E5FA-9636-A723-3F7C-C6F59B68C2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7376" y="1308853"/>
            <a:ext cx="3343202" cy="3343202"/>
          </a:xfrm>
          <a:prstGeom prst="rect">
            <a:avLst/>
          </a:prstGeom>
          <a:noFill/>
          <a:extLst>
            <a:ext uri="{909E8E84-426E-40DD-AFC4-6F175D3DCCD1}">
              <a14:hiddenFill xmlns:a14="http://schemas.microsoft.com/office/drawing/2010/main">
                <a:solidFill>
                  <a:srgbClr val="FFFFFF"/>
                </a:solidFill>
              </a14:hiddenFill>
            </a:ext>
          </a:extLst>
        </p:spPr>
      </p:pic>
      <p:sp>
        <p:nvSpPr>
          <p:cNvPr id="1041" name="Freeform: Shape 1040">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8" name="Picture 4" descr="How long did Queen Victoria reign and ...">
            <a:extLst>
              <a:ext uri="{FF2B5EF4-FFF2-40B4-BE49-F238E27FC236}">
                <a16:creationId xmlns:a16="http://schemas.microsoft.com/office/drawing/2014/main" id="{AE5A8ECA-8FC0-653A-3377-646A45A47D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45244" y="2012782"/>
            <a:ext cx="6020730" cy="3371608"/>
          </a:xfrm>
          <a:prstGeom prst="rect">
            <a:avLst/>
          </a:prstGeom>
          <a:noFill/>
          <a:extLst>
            <a:ext uri="{909E8E84-426E-40DD-AFC4-6F175D3DCCD1}">
              <a14:hiddenFill xmlns:a14="http://schemas.microsoft.com/office/drawing/2010/main">
                <a:solidFill>
                  <a:srgbClr val="FFFFFF"/>
                </a:solidFill>
              </a14:hiddenFill>
            </a:ext>
          </a:extLst>
        </p:spPr>
      </p:pic>
      <p:sp>
        <p:nvSpPr>
          <p:cNvPr id="2" name="Alt Bilgi Yer Tutucusu 1">
            <a:extLst>
              <a:ext uri="{FF2B5EF4-FFF2-40B4-BE49-F238E27FC236}">
                <a16:creationId xmlns:a16="http://schemas.microsoft.com/office/drawing/2014/main" id="{51509A36-C4B6-463C-7D9F-BC7981C3776B}"/>
              </a:ext>
            </a:extLst>
          </p:cNvPr>
          <p:cNvSpPr>
            <a:spLocks noGrp="1"/>
          </p:cNvSpPr>
          <p:nvPr>
            <p:ph type="ftr" sz="quarter" idx="11"/>
          </p:nvPr>
        </p:nvSpPr>
        <p:spPr>
          <a:xfrm>
            <a:off x="795528" y="6382512"/>
            <a:ext cx="6757416" cy="320040"/>
          </a:xfrm>
        </p:spPr>
        <p:txBody>
          <a:bodyPr>
            <a:normAutofit/>
          </a:bodyPr>
          <a:lstStyle/>
          <a:p>
            <a:pPr algn="l"/>
            <a:endParaRPr lang="en-US"/>
          </a:p>
        </p:txBody>
      </p:sp>
    </p:spTree>
    <p:extLst>
      <p:ext uri="{BB962C8B-B14F-4D97-AF65-F5344CB8AC3E}">
        <p14:creationId xmlns:p14="http://schemas.microsoft.com/office/powerpoint/2010/main" val="295435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A36D722-B579-3265-75DB-50AA115BFE39}"/>
              </a:ext>
            </a:extLst>
          </p:cNvPr>
          <p:cNvSpPr>
            <a:spLocks noGrp="1"/>
          </p:cNvSpPr>
          <p:nvPr>
            <p:ph type="ftr" sz="quarter" idx="11"/>
          </p:nvPr>
        </p:nvSpPr>
        <p:spPr/>
        <p:txBody>
          <a:bodyPr/>
          <a:lstStyle/>
          <a:p>
            <a:endParaRPr lang="en-US" dirty="0"/>
          </a:p>
        </p:txBody>
      </p:sp>
      <p:sp>
        <p:nvSpPr>
          <p:cNvPr id="4" name="Metin kutusu 3">
            <a:extLst>
              <a:ext uri="{FF2B5EF4-FFF2-40B4-BE49-F238E27FC236}">
                <a16:creationId xmlns:a16="http://schemas.microsoft.com/office/drawing/2014/main" id="{8FBFDE51-44CA-CDC1-474C-B366959A2F19}"/>
              </a:ext>
            </a:extLst>
          </p:cNvPr>
          <p:cNvSpPr txBox="1"/>
          <p:nvPr/>
        </p:nvSpPr>
        <p:spPr>
          <a:xfrm>
            <a:off x="1439917" y="1543050"/>
            <a:ext cx="9475733" cy="3693319"/>
          </a:xfrm>
          <a:prstGeom prst="rect">
            <a:avLst/>
          </a:prstGeom>
          <a:solidFill>
            <a:srgbClr val="FBF0EC"/>
          </a:solidFill>
        </p:spPr>
        <p:txBody>
          <a:bodyPr wrap="square">
            <a:spAutoFit/>
          </a:bodyPr>
          <a:lstStyle/>
          <a:p>
            <a:pPr>
              <a:buFont typeface="Arial" charset="0"/>
              <a:buChar char="•"/>
              <a:defRPr/>
            </a:pPr>
            <a:r>
              <a:rPr lang="en-US" sz="2400" dirty="0"/>
              <a:t>“It was the best of times, it was the worst of times, it was the age of wisdom, it was the age of foolishness, it was the epoch of belief, it was the epoch of incredulity, it was the season of Light, it was the season of Darkness, it was the spring of hope, it was the winter of despair, we had everything before us, we had nothing before us, we were all going direct to Heaven, we were all going direct the other way—in short, the period was so far like the present period, that some of its noisiest authorities insisted on its being received, for good or for evil, in the superlative degree of comparison only.” </a:t>
            </a:r>
          </a:p>
          <a:p>
            <a:pPr marL="0" indent="0" algn="r">
              <a:buFont typeface="Arial" charset="0"/>
              <a:buNone/>
              <a:defRPr/>
            </a:pPr>
            <a:r>
              <a:rPr lang="en-US" sz="1800" dirty="0"/>
              <a:t>Charles Dickens, </a:t>
            </a:r>
            <a:r>
              <a:rPr lang="en-US" sz="1800" i="1" dirty="0"/>
              <a:t>A Tale of Two Cities</a:t>
            </a:r>
            <a:r>
              <a:rPr lang="en-US" sz="1800" dirty="0"/>
              <a:t>.</a:t>
            </a:r>
            <a:endParaRPr lang="tr-TR" dirty="0"/>
          </a:p>
        </p:txBody>
      </p:sp>
      <p:sp>
        <p:nvSpPr>
          <p:cNvPr id="5" name="Metin kutusu 4">
            <a:extLst>
              <a:ext uri="{FF2B5EF4-FFF2-40B4-BE49-F238E27FC236}">
                <a16:creationId xmlns:a16="http://schemas.microsoft.com/office/drawing/2014/main" id="{65265AB4-6484-E949-9C79-03BB7CFDB0D0}"/>
              </a:ext>
            </a:extLst>
          </p:cNvPr>
          <p:cNvSpPr txBox="1"/>
          <p:nvPr/>
        </p:nvSpPr>
        <p:spPr>
          <a:xfrm>
            <a:off x="4555742" y="721450"/>
            <a:ext cx="6726621" cy="523220"/>
          </a:xfrm>
          <a:prstGeom prst="rect">
            <a:avLst/>
          </a:prstGeom>
          <a:noFill/>
        </p:spPr>
        <p:txBody>
          <a:bodyPr wrap="square" rtlCol="0">
            <a:spAutoFit/>
          </a:bodyPr>
          <a:lstStyle/>
          <a:p>
            <a:r>
              <a:rPr lang="tr-TR" sz="2800" dirty="0"/>
              <a:t>VICTORIAN ERA</a:t>
            </a:r>
          </a:p>
        </p:txBody>
      </p:sp>
    </p:spTree>
    <p:extLst>
      <p:ext uri="{BB962C8B-B14F-4D97-AF65-F5344CB8AC3E}">
        <p14:creationId xmlns:p14="http://schemas.microsoft.com/office/powerpoint/2010/main" val="2750394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1E365AB-2121-17A0-B576-8E0B51ECDC8F}"/>
              </a:ext>
            </a:extLst>
          </p:cNvPr>
          <p:cNvSpPr>
            <a:spLocks noGrp="1"/>
          </p:cNvSpPr>
          <p:nvPr>
            <p:ph type="ftr" sz="quarter" idx="11"/>
          </p:nvPr>
        </p:nvSpPr>
        <p:spPr/>
        <p:txBody>
          <a:bodyPr/>
          <a:lstStyle/>
          <a:p>
            <a:endParaRPr lang="en-US" dirty="0"/>
          </a:p>
        </p:txBody>
      </p:sp>
      <p:sp>
        <p:nvSpPr>
          <p:cNvPr id="4" name="Metin kutusu 3">
            <a:extLst>
              <a:ext uri="{FF2B5EF4-FFF2-40B4-BE49-F238E27FC236}">
                <a16:creationId xmlns:a16="http://schemas.microsoft.com/office/drawing/2014/main" id="{A09314F5-AD5D-F7F0-D142-6BCAA5ECC479}"/>
              </a:ext>
            </a:extLst>
          </p:cNvPr>
          <p:cNvSpPr txBox="1"/>
          <p:nvPr/>
        </p:nvSpPr>
        <p:spPr>
          <a:xfrm>
            <a:off x="1157287" y="1217295"/>
            <a:ext cx="10101263" cy="3970318"/>
          </a:xfrm>
          <a:prstGeom prst="rect">
            <a:avLst/>
          </a:prstGeom>
          <a:solidFill>
            <a:srgbClr val="FBF0EC"/>
          </a:solidFill>
        </p:spPr>
        <p:txBody>
          <a:bodyPr wrap="square">
            <a:spAutoFit/>
          </a:bodyPr>
          <a:lstStyle/>
          <a:p>
            <a:r>
              <a:rPr lang="tr-TR" b="1" dirty="0" err="1"/>
              <a:t>The</a:t>
            </a:r>
            <a:r>
              <a:rPr lang="tr-TR" b="1" dirty="0"/>
              <a:t> </a:t>
            </a:r>
            <a:r>
              <a:rPr lang="tr-TR" b="1" dirty="0" err="1"/>
              <a:t>Industrial</a:t>
            </a:r>
            <a:r>
              <a:rPr lang="tr-TR" b="1" dirty="0"/>
              <a:t> </a:t>
            </a:r>
            <a:r>
              <a:rPr lang="tr-TR" b="1" dirty="0" err="1"/>
              <a:t>Revolution</a:t>
            </a:r>
            <a:r>
              <a:rPr lang="tr-TR" dirty="0"/>
              <a:t>, </a:t>
            </a:r>
            <a:r>
              <a:rPr lang="tr-TR" dirty="0" err="1"/>
              <a:t>which</a:t>
            </a:r>
            <a:r>
              <a:rPr lang="tr-TR" dirty="0"/>
              <a:t> </a:t>
            </a:r>
            <a:r>
              <a:rPr lang="tr-TR" dirty="0" err="1"/>
              <a:t>took</a:t>
            </a:r>
            <a:r>
              <a:rPr lang="tr-TR" dirty="0"/>
              <a:t> </a:t>
            </a:r>
            <a:r>
              <a:rPr lang="tr-TR" dirty="0" err="1"/>
              <a:t>place</a:t>
            </a:r>
            <a:r>
              <a:rPr lang="tr-TR" dirty="0"/>
              <a:t> in </a:t>
            </a:r>
            <a:r>
              <a:rPr lang="tr-TR" dirty="0" err="1"/>
              <a:t>England</a:t>
            </a:r>
            <a:r>
              <a:rPr lang="tr-TR" dirty="0"/>
              <a:t> </a:t>
            </a:r>
            <a:r>
              <a:rPr lang="tr-TR" dirty="0" err="1"/>
              <a:t>between</a:t>
            </a:r>
            <a:r>
              <a:rPr lang="tr-TR" dirty="0"/>
              <a:t> 1760 </a:t>
            </a:r>
            <a:r>
              <a:rPr lang="tr-TR" dirty="0" err="1"/>
              <a:t>and</a:t>
            </a:r>
            <a:r>
              <a:rPr lang="tr-TR" dirty="0"/>
              <a:t> 1840, </a:t>
            </a:r>
            <a:r>
              <a:rPr lang="tr-TR" dirty="0" err="1"/>
              <a:t>was</a:t>
            </a:r>
            <a:r>
              <a:rPr lang="tr-TR" dirty="0"/>
              <a:t> a </a:t>
            </a:r>
            <a:r>
              <a:rPr lang="tr-TR" dirty="0" err="1"/>
              <a:t>transformation</a:t>
            </a:r>
            <a:r>
              <a:rPr lang="tr-TR" dirty="0"/>
              <a:t> in </a:t>
            </a:r>
            <a:r>
              <a:rPr lang="tr-TR" dirty="0" err="1"/>
              <a:t>agriculture</a:t>
            </a:r>
            <a:r>
              <a:rPr lang="tr-TR" dirty="0"/>
              <a:t>, </a:t>
            </a:r>
            <a:r>
              <a:rPr lang="tr-TR" dirty="0" err="1"/>
              <a:t>transitioning</a:t>
            </a:r>
            <a:r>
              <a:rPr lang="tr-TR" dirty="0"/>
              <a:t> </a:t>
            </a:r>
            <a:r>
              <a:rPr lang="tr-TR" dirty="0" err="1"/>
              <a:t>from</a:t>
            </a:r>
            <a:r>
              <a:rPr lang="tr-TR" dirty="0"/>
              <a:t> an </a:t>
            </a:r>
            <a:r>
              <a:rPr lang="tr-TR" dirty="0" err="1"/>
              <a:t>economy</a:t>
            </a:r>
            <a:r>
              <a:rPr lang="tr-TR" dirty="0"/>
              <a:t> </a:t>
            </a:r>
            <a:r>
              <a:rPr lang="tr-TR" dirty="0" err="1"/>
              <a:t>based</a:t>
            </a:r>
            <a:r>
              <a:rPr lang="tr-TR" dirty="0"/>
              <a:t> on </a:t>
            </a:r>
            <a:r>
              <a:rPr lang="tr-TR" dirty="0" err="1"/>
              <a:t>crafts</a:t>
            </a:r>
            <a:r>
              <a:rPr lang="tr-TR" dirty="0"/>
              <a:t> </a:t>
            </a:r>
            <a:r>
              <a:rPr lang="tr-TR" dirty="0" err="1"/>
              <a:t>and</a:t>
            </a:r>
            <a:r>
              <a:rPr lang="tr-TR" dirty="0"/>
              <a:t> </a:t>
            </a:r>
            <a:r>
              <a:rPr lang="tr-TR" dirty="0" err="1"/>
              <a:t>manual</a:t>
            </a:r>
            <a:r>
              <a:rPr lang="tr-TR" dirty="0"/>
              <a:t> </a:t>
            </a:r>
            <a:r>
              <a:rPr lang="tr-TR" dirty="0" err="1"/>
              <a:t>labor</a:t>
            </a:r>
            <a:r>
              <a:rPr lang="tr-TR" dirty="0"/>
              <a:t> </a:t>
            </a:r>
            <a:r>
              <a:rPr lang="tr-TR" dirty="0" err="1"/>
              <a:t>to</a:t>
            </a:r>
            <a:r>
              <a:rPr lang="tr-TR" dirty="0"/>
              <a:t> </a:t>
            </a:r>
            <a:r>
              <a:rPr lang="tr-TR" dirty="0" err="1"/>
              <a:t>one</a:t>
            </a:r>
            <a:r>
              <a:rPr lang="tr-TR" dirty="0"/>
              <a:t> </a:t>
            </a:r>
            <a:r>
              <a:rPr lang="tr-TR" dirty="0" err="1"/>
              <a:t>dominated</a:t>
            </a:r>
            <a:r>
              <a:rPr lang="tr-TR" dirty="0"/>
              <a:t> </a:t>
            </a:r>
            <a:r>
              <a:rPr lang="tr-TR" dirty="0" err="1"/>
              <a:t>by</a:t>
            </a:r>
            <a:r>
              <a:rPr lang="tr-TR" dirty="0"/>
              <a:t> </a:t>
            </a:r>
            <a:r>
              <a:rPr lang="tr-TR" dirty="0" err="1"/>
              <a:t>industry</a:t>
            </a:r>
            <a:r>
              <a:rPr lang="tr-TR" dirty="0"/>
              <a:t> </a:t>
            </a:r>
            <a:r>
              <a:rPr lang="tr-TR" dirty="0" err="1"/>
              <a:t>and</a:t>
            </a:r>
            <a:r>
              <a:rPr lang="tr-TR" dirty="0"/>
              <a:t> </a:t>
            </a:r>
            <a:r>
              <a:rPr lang="tr-TR" dirty="0" err="1"/>
              <a:t>machine</a:t>
            </a:r>
            <a:r>
              <a:rPr lang="tr-TR" dirty="0"/>
              <a:t> </a:t>
            </a:r>
            <a:r>
              <a:rPr lang="tr-TR" dirty="0" err="1"/>
              <a:t>production</a:t>
            </a:r>
            <a:r>
              <a:rPr lang="tr-TR" dirty="0"/>
              <a:t>. A </a:t>
            </a:r>
            <a:r>
              <a:rPr lang="tr-TR" dirty="0" err="1"/>
              <a:t>key</a:t>
            </a:r>
            <a:r>
              <a:rPr lang="tr-TR" dirty="0"/>
              <a:t> </a:t>
            </a:r>
            <a:r>
              <a:rPr lang="tr-TR" dirty="0" err="1"/>
              <a:t>factor</a:t>
            </a:r>
            <a:r>
              <a:rPr lang="tr-TR" dirty="0"/>
              <a:t> in </a:t>
            </a:r>
            <a:r>
              <a:rPr lang="tr-TR" dirty="0" err="1"/>
              <a:t>this</a:t>
            </a:r>
            <a:r>
              <a:rPr lang="tr-TR" dirty="0"/>
              <a:t> </a:t>
            </a:r>
            <a:r>
              <a:rPr lang="tr-TR" dirty="0" err="1"/>
              <a:t>transition</a:t>
            </a:r>
            <a:r>
              <a:rPr lang="tr-TR" dirty="0"/>
              <a:t> </a:t>
            </a:r>
            <a:r>
              <a:rPr lang="tr-TR" dirty="0" err="1"/>
              <a:t>was</a:t>
            </a:r>
            <a:r>
              <a:rPr lang="tr-TR" dirty="0"/>
              <a:t> </a:t>
            </a:r>
            <a:r>
              <a:rPr lang="tr-TR" dirty="0" err="1"/>
              <a:t>the</a:t>
            </a:r>
            <a:r>
              <a:rPr lang="tr-TR" dirty="0"/>
              <a:t> </a:t>
            </a:r>
            <a:r>
              <a:rPr lang="tr-TR" dirty="0" err="1"/>
              <a:t>invention</a:t>
            </a:r>
            <a:r>
              <a:rPr lang="tr-TR" dirty="0"/>
              <a:t> of </a:t>
            </a:r>
            <a:r>
              <a:rPr lang="tr-TR" dirty="0" err="1"/>
              <a:t>the</a:t>
            </a:r>
            <a:r>
              <a:rPr lang="tr-TR" dirty="0"/>
              <a:t> </a:t>
            </a:r>
            <a:r>
              <a:rPr lang="tr-TR" dirty="0" err="1"/>
              <a:t>steam</a:t>
            </a:r>
            <a:r>
              <a:rPr lang="tr-TR" dirty="0"/>
              <a:t> engine </a:t>
            </a:r>
            <a:r>
              <a:rPr lang="tr-TR" dirty="0" err="1"/>
              <a:t>by</a:t>
            </a:r>
            <a:r>
              <a:rPr lang="tr-TR" dirty="0"/>
              <a:t> a </a:t>
            </a:r>
            <a:r>
              <a:rPr lang="tr-TR" dirty="0" err="1"/>
              <a:t>Scotsman</a:t>
            </a:r>
            <a:r>
              <a:rPr lang="tr-TR" dirty="0"/>
              <a:t> </a:t>
            </a:r>
            <a:r>
              <a:rPr lang="tr-TR" dirty="0" err="1"/>
              <a:t>named</a:t>
            </a:r>
            <a:r>
              <a:rPr lang="tr-TR" dirty="0"/>
              <a:t> James Watt. </a:t>
            </a:r>
            <a:r>
              <a:rPr lang="tr-TR" dirty="0" err="1"/>
              <a:t>This</a:t>
            </a:r>
            <a:r>
              <a:rPr lang="tr-TR" dirty="0"/>
              <a:t> </a:t>
            </a:r>
            <a:r>
              <a:rPr lang="tr-TR" dirty="0" err="1"/>
              <a:t>revolution</a:t>
            </a:r>
            <a:r>
              <a:rPr lang="tr-TR" dirty="0"/>
              <a:t> </a:t>
            </a:r>
            <a:r>
              <a:rPr lang="tr-TR" dirty="0" err="1"/>
              <a:t>marked</a:t>
            </a:r>
            <a:r>
              <a:rPr lang="tr-TR" dirty="0"/>
              <a:t> a </a:t>
            </a:r>
            <a:r>
              <a:rPr lang="tr-TR" dirty="0" err="1"/>
              <a:t>shift</a:t>
            </a:r>
            <a:r>
              <a:rPr lang="tr-TR" dirty="0"/>
              <a:t> in </a:t>
            </a:r>
            <a:r>
              <a:rPr lang="tr-TR" dirty="0" err="1"/>
              <a:t>production</a:t>
            </a:r>
            <a:r>
              <a:rPr lang="tr-TR" dirty="0"/>
              <a:t> </a:t>
            </a:r>
            <a:r>
              <a:rPr lang="tr-TR" dirty="0" err="1"/>
              <a:t>processes</a:t>
            </a:r>
            <a:r>
              <a:rPr lang="tr-TR" dirty="0"/>
              <a:t> </a:t>
            </a:r>
            <a:r>
              <a:rPr lang="tr-TR" dirty="0" err="1"/>
              <a:t>with</a:t>
            </a:r>
            <a:r>
              <a:rPr lang="tr-TR" dirty="0"/>
              <a:t> </a:t>
            </a:r>
            <a:r>
              <a:rPr lang="tr-TR" dirty="0" err="1"/>
              <a:t>the</a:t>
            </a:r>
            <a:r>
              <a:rPr lang="tr-TR" dirty="0"/>
              <a:t> </a:t>
            </a:r>
            <a:r>
              <a:rPr lang="tr-TR" dirty="0" err="1"/>
              <a:t>introduction</a:t>
            </a:r>
            <a:r>
              <a:rPr lang="tr-TR" dirty="0"/>
              <a:t> of </a:t>
            </a:r>
            <a:r>
              <a:rPr lang="tr-TR" dirty="0" err="1"/>
              <a:t>machinery</a:t>
            </a:r>
            <a:r>
              <a:rPr lang="tr-TR" dirty="0"/>
              <a:t>.</a:t>
            </a:r>
          </a:p>
          <a:p>
            <a:endParaRPr lang="tr-TR" dirty="0"/>
          </a:p>
          <a:p>
            <a:r>
              <a:rPr lang="tr-TR" dirty="0" err="1"/>
              <a:t>The</a:t>
            </a:r>
            <a:r>
              <a:rPr lang="tr-TR" dirty="0"/>
              <a:t> </a:t>
            </a:r>
            <a:r>
              <a:rPr lang="tr-TR" dirty="0" err="1"/>
              <a:t>period</a:t>
            </a:r>
            <a:r>
              <a:rPr lang="tr-TR" dirty="0"/>
              <a:t> </a:t>
            </a:r>
            <a:r>
              <a:rPr lang="tr-TR" dirty="0" err="1"/>
              <a:t>from</a:t>
            </a:r>
            <a:r>
              <a:rPr lang="tr-TR" dirty="0"/>
              <a:t> 1760 </a:t>
            </a:r>
            <a:r>
              <a:rPr lang="tr-TR" dirty="0" err="1"/>
              <a:t>to</a:t>
            </a:r>
            <a:r>
              <a:rPr lang="tr-TR" dirty="0"/>
              <a:t> 1830 is </a:t>
            </a:r>
            <a:r>
              <a:rPr lang="tr-TR" dirty="0" err="1"/>
              <a:t>primarily</a:t>
            </a:r>
            <a:r>
              <a:rPr lang="tr-TR" dirty="0"/>
              <a:t> </a:t>
            </a:r>
            <a:r>
              <a:rPr lang="tr-TR" dirty="0" err="1"/>
              <a:t>referred</a:t>
            </a:r>
            <a:r>
              <a:rPr lang="tr-TR" dirty="0"/>
              <a:t> </a:t>
            </a:r>
            <a:r>
              <a:rPr lang="tr-TR" dirty="0" err="1"/>
              <a:t>to</a:t>
            </a:r>
            <a:r>
              <a:rPr lang="tr-TR" dirty="0"/>
              <a:t> as </a:t>
            </a:r>
            <a:r>
              <a:rPr lang="tr-TR" dirty="0" err="1"/>
              <a:t>the</a:t>
            </a:r>
            <a:r>
              <a:rPr lang="tr-TR" dirty="0"/>
              <a:t> First </a:t>
            </a:r>
            <a:r>
              <a:rPr lang="tr-TR" dirty="0" err="1"/>
              <a:t>Industrial</a:t>
            </a:r>
            <a:r>
              <a:rPr lang="tr-TR" dirty="0"/>
              <a:t> </a:t>
            </a:r>
            <a:r>
              <a:rPr lang="tr-TR" dirty="0" err="1"/>
              <a:t>Revolution</a:t>
            </a:r>
            <a:r>
              <a:rPr lang="tr-TR" dirty="0"/>
              <a:t>, </a:t>
            </a:r>
            <a:r>
              <a:rPr lang="tr-TR" dirty="0" err="1"/>
              <a:t>and</a:t>
            </a:r>
            <a:r>
              <a:rPr lang="tr-TR" dirty="0"/>
              <a:t> it </a:t>
            </a:r>
            <a:r>
              <a:rPr lang="tr-TR" dirty="0" err="1"/>
              <a:t>was</a:t>
            </a:r>
            <a:r>
              <a:rPr lang="tr-TR" dirty="0"/>
              <a:t> </a:t>
            </a:r>
            <a:r>
              <a:rPr lang="tr-TR" dirty="0" err="1"/>
              <a:t>largely</a:t>
            </a:r>
            <a:r>
              <a:rPr lang="tr-TR" dirty="0"/>
              <a:t> </a:t>
            </a:r>
            <a:r>
              <a:rPr lang="tr-TR" dirty="0" err="1"/>
              <a:t>confined</a:t>
            </a:r>
            <a:r>
              <a:rPr lang="tr-TR" dirty="0"/>
              <a:t> </a:t>
            </a:r>
            <a:r>
              <a:rPr lang="tr-TR" dirty="0" err="1"/>
              <a:t>to</a:t>
            </a:r>
            <a:r>
              <a:rPr lang="tr-TR" dirty="0"/>
              <a:t> </a:t>
            </a:r>
            <a:r>
              <a:rPr lang="tr-TR" dirty="0" err="1"/>
              <a:t>England</a:t>
            </a:r>
            <a:r>
              <a:rPr lang="tr-TR" dirty="0"/>
              <a:t>. </a:t>
            </a:r>
            <a:r>
              <a:rPr lang="tr-TR" dirty="0" err="1"/>
              <a:t>During</a:t>
            </a:r>
            <a:r>
              <a:rPr lang="tr-TR" dirty="0"/>
              <a:t> </a:t>
            </a:r>
            <a:r>
              <a:rPr lang="tr-TR" dirty="0" err="1"/>
              <a:t>this</a:t>
            </a:r>
            <a:r>
              <a:rPr lang="tr-TR" dirty="0"/>
              <a:t> time, </a:t>
            </a:r>
            <a:r>
              <a:rPr lang="tr-TR" dirty="0" err="1"/>
              <a:t>the</a:t>
            </a:r>
            <a:r>
              <a:rPr lang="tr-TR" dirty="0"/>
              <a:t> British </a:t>
            </a:r>
            <a:r>
              <a:rPr lang="tr-TR" dirty="0" err="1"/>
              <a:t>Industrial</a:t>
            </a:r>
            <a:r>
              <a:rPr lang="tr-TR" dirty="0"/>
              <a:t> </a:t>
            </a:r>
            <a:r>
              <a:rPr lang="tr-TR" dirty="0" err="1"/>
              <a:t>Revolution</a:t>
            </a:r>
            <a:r>
              <a:rPr lang="tr-TR" dirty="0"/>
              <a:t> </a:t>
            </a:r>
            <a:r>
              <a:rPr lang="tr-TR" dirty="0" err="1"/>
              <a:t>was</a:t>
            </a:r>
            <a:r>
              <a:rPr lang="tr-TR" dirty="0"/>
              <a:t> </a:t>
            </a:r>
            <a:r>
              <a:rPr lang="tr-TR" dirty="0" err="1"/>
              <a:t>characterized</a:t>
            </a:r>
            <a:r>
              <a:rPr lang="tr-TR" dirty="0"/>
              <a:t> </a:t>
            </a:r>
            <a:r>
              <a:rPr lang="tr-TR" dirty="0" err="1"/>
              <a:t>by</a:t>
            </a:r>
            <a:r>
              <a:rPr lang="tr-TR" dirty="0"/>
              <a:t> </a:t>
            </a:r>
            <a:r>
              <a:rPr lang="tr-TR" dirty="0" err="1"/>
              <a:t>the</a:t>
            </a:r>
            <a:r>
              <a:rPr lang="tr-TR" dirty="0"/>
              <a:t> </a:t>
            </a:r>
            <a:r>
              <a:rPr lang="tr-TR" dirty="0" err="1"/>
              <a:t>mechanization</a:t>
            </a:r>
            <a:r>
              <a:rPr lang="tr-TR" dirty="0"/>
              <a:t> of </a:t>
            </a:r>
            <a:r>
              <a:rPr lang="tr-TR" dirty="0" err="1"/>
              <a:t>production</a:t>
            </a:r>
            <a:r>
              <a:rPr lang="tr-TR" dirty="0"/>
              <a:t> </a:t>
            </a:r>
            <a:r>
              <a:rPr lang="tr-TR" dirty="0" err="1"/>
              <a:t>and</a:t>
            </a:r>
            <a:r>
              <a:rPr lang="tr-TR" dirty="0"/>
              <a:t> </a:t>
            </a:r>
            <a:r>
              <a:rPr lang="tr-TR" dirty="0" err="1"/>
              <a:t>the</a:t>
            </a:r>
            <a:r>
              <a:rPr lang="tr-TR" dirty="0"/>
              <a:t> </a:t>
            </a:r>
            <a:r>
              <a:rPr lang="tr-TR" dirty="0" err="1"/>
              <a:t>shift</a:t>
            </a:r>
            <a:r>
              <a:rPr lang="tr-TR" dirty="0"/>
              <a:t> </a:t>
            </a:r>
            <a:r>
              <a:rPr lang="tr-TR" dirty="0" err="1"/>
              <a:t>to</a:t>
            </a:r>
            <a:r>
              <a:rPr lang="tr-TR" dirty="0"/>
              <a:t> a </a:t>
            </a:r>
            <a:r>
              <a:rPr lang="tr-TR" dirty="0" err="1"/>
              <a:t>factory</a:t>
            </a:r>
            <a:r>
              <a:rPr lang="tr-TR" dirty="0"/>
              <a:t> </a:t>
            </a:r>
            <a:r>
              <a:rPr lang="tr-TR" dirty="0" err="1"/>
              <a:t>system</a:t>
            </a:r>
            <a:r>
              <a:rPr lang="tr-TR" dirty="0"/>
              <a:t>. </a:t>
            </a:r>
            <a:r>
              <a:rPr lang="tr-TR" dirty="0" err="1"/>
              <a:t>The</a:t>
            </a:r>
            <a:r>
              <a:rPr lang="tr-TR" dirty="0"/>
              <a:t> </a:t>
            </a:r>
            <a:r>
              <a:rPr lang="tr-TR" dirty="0" err="1"/>
              <a:t>revolution</a:t>
            </a:r>
            <a:r>
              <a:rPr lang="tr-TR" dirty="0"/>
              <a:t> </a:t>
            </a:r>
            <a:r>
              <a:rPr lang="tr-TR" dirty="0" err="1"/>
              <a:t>began</a:t>
            </a:r>
            <a:r>
              <a:rPr lang="tr-TR" dirty="0"/>
              <a:t> in </a:t>
            </a:r>
            <a:r>
              <a:rPr lang="tr-TR" dirty="0" err="1"/>
              <a:t>light</a:t>
            </a:r>
            <a:r>
              <a:rPr lang="tr-TR" dirty="0"/>
              <a:t> </a:t>
            </a:r>
            <a:r>
              <a:rPr lang="tr-TR" dirty="0" err="1"/>
              <a:t>industries</a:t>
            </a:r>
            <a:r>
              <a:rPr lang="tr-TR" dirty="0"/>
              <a:t>, </a:t>
            </a:r>
            <a:r>
              <a:rPr lang="tr-TR" dirty="0" err="1"/>
              <a:t>particularly</a:t>
            </a:r>
            <a:r>
              <a:rPr lang="tr-TR" dirty="0"/>
              <a:t> </a:t>
            </a:r>
            <a:r>
              <a:rPr lang="tr-TR" dirty="0" err="1"/>
              <a:t>textiles</a:t>
            </a:r>
            <a:r>
              <a:rPr lang="tr-TR" dirty="0"/>
              <a:t>, </a:t>
            </a:r>
            <a:r>
              <a:rPr lang="tr-TR" dirty="0" err="1"/>
              <a:t>which</a:t>
            </a:r>
            <a:r>
              <a:rPr lang="tr-TR" dirty="0"/>
              <a:t> </a:t>
            </a:r>
            <a:r>
              <a:rPr lang="tr-TR" dirty="0" err="1"/>
              <a:t>required</a:t>
            </a:r>
            <a:r>
              <a:rPr lang="tr-TR" dirty="0"/>
              <a:t> </a:t>
            </a:r>
            <a:r>
              <a:rPr lang="tr-TR" dirty="0" err="1"/>
              <a:t>less</a:t>
            </a:r>
            <a:r>
              <a:rPr lang="tr-TR" dirty="0"/>
              <a:t> </a:t>
            </a:r>
            <a:r>
              <a:rPr lang="tr-TR" dirty="0" err="1"/>
              <a:t>capital</a:t>
            </a:r>
            <a:r>
              <a:rPr lang="tr-TR" dirty="0"/>
              <a:t> </a:t>
            </a:r>
            <a:r>
              <a:rPr lang="tr-TR" dirty="0" err="1"/>
              <a:t>and</a:t>
            </a:r>
            <a:r>
              <a:rPr lang="tr-TR" dirty="0"/>
              <a:t> </a:t>
            </a:r>
            <a:r>
              <a:rPr lang="tr-TR" dirty="0" err="1"/>
              <a:t>offered</a:t>
            </a:r>
            <a:r>
              <a:rPr lang="tr-TR" dirty="0"/>
              <a:t> </a:t>
            </a:r>
            <a:r>
              <a:rPr lang="tr-TR" dirty="0" err="1"/>
              <a:t>quicker</a:t>
            </a:r>
            <a:r>
              <a:rPr lang="tr-TR" dirty="0"/>
              <a:t> </a:t>
            </a:r>
            <a:r>
              <a:rPr lang="tr-TR" dirty="0" err="1"/>
              <a:t>returns</a:t>
            </a:r>
            <a:r>
              <a:rPr lang="tr-TR" dirty="0"/>
              <a:t>. </a:t>
            </a:r>
            <a:r>
              <a:rPr lang="tr-TR" dirty="0" err="1"/>
              <a:t>Over</a:t>
            </a:r>
            <a:r>
              <a:rPr lang="tr-TR" dirty="0"/>
              <a:t> time, </a:t>
            </a:r>
            <a:r>
              <a:rPr lang="tr-TR" dirty="0" err="1"/>
              <a:t>technological</a:t>
            </a:r>
            <a:r>
              <a:rPr lang="tr-TR" dirty="0"/>
              <a:t> </a:t>
            </a:r>
            <a:r>
              <a:rPr lang="tr-TR" dirty="0" err="1"/>
              <a:t>innovations</a:t>
            </a:r>
            <a:r>
              <a:rPr lang="tr-TR" dirty="0"/>
              <a:t> </a:t>
            </a:r>
            <a:r>
              <a:rPr lang="tr-TR" dirty="0" err="1"/>
              <a:t>and</a:t>
            </a:r>
            <a:r>
              <a:rPr lang="tr-TR" dirty="0"/>
              <a:t> </a:t>
            </a:r>
            <a:r>
              <a:rPr lang="tr-TR" dirty="0" err="1"/>
              <a:t>advances</a:t>
            </a:r>
            <a:r>
              <a:rPr lang="tr-TR" dirty="0"/>
              <a:t> in </a:t>
            </a:r>
            <a:r>
              <a:rPr lang="tr-TR" dirty="0" err="1"/>
              <a:t>production</a:t>
            </a:r>
            <a:r>
              <a:rPr lang="tr-TR" dirty="0"/>
              <a:t> </a:t>
            </a:r>
            <a:r>
              <a:rPr lang="tr-TR" dirty="0" err="1"/>
              <a:t>and</a:t>
            </a:r>
            <a:r>
              <a:rPr lang="tr-TR" dirty="0"/>
              <a:t> </a:t>
            </a:r>
            <a:r>
              <a:rPr lang="tr-TR" dirty="0" err="1"/>
              <a:t>organization</a:t>
            </a:r>
            <a:r>
              <a:rPr lang="tr-TR" dirty="0"/>
              <a:t> spread </a:t>
            </a:r>
            <a:r>
              <a:rPr lang="tr-TR" dirty="0" err="1"/>
              <a:t>to</a:t>
            </a:r>
            <a:r>
              <a:rPr lang="tr-TR" dirty="0"/>
              <a:t> </a:t>
            </a:r>
            <a:r>
              <a:rPr lang="tr-TR" dirty="0" err="1"/>
              <a:t>heavy</a:t>
            </a:r>
            <a:r>
              <a:rPr lang="tr-TR" dirty="0"/>
              <a:t> </a:t>
            </a:r>
            <a:r>
              <a:rPr lang="tr-TR" dirty="0" err="1"/>
              <a:t>industry</a:t>
            </a:r>
            <a:r>
              <a:rPr lang="tr-TR" dirty="0"/>
              <a:t> as </a:t>
            </a:r>
            <a:r>
              <a:rPr lang="tr-TR" dirty="0" err="1"/>
              <a:t>well</a:t>
            </a:r>
            <a:r>
              <a:rPr lang="tr-TR" dirty="0"/>
              <a:t>. </a:t>
            </a:r>
            <a:r>
              <a:rPr lang="tr-TR" dirty="0" err="1"/>
              <a:t>The</a:t>
            </a:r>
            <a:r>
              <a:rPr lang="tr-TR" dirty="0"/>
              <a:t> </a:t>
            </a:r>
            <a:r>
              <a:rPr lang="tr-TR" dirty="0" err="1"/>
              <a:t>Industrial</a:t>
            </a:r>
            <a:r>
              <a:rPr lang="tr-TR" dirty="0"/>
              <a:t> </a:t>
            </a:r>
            <a:r>
              <a:rPr lang="tr-TR" dirty="0" err="1"/>
              <a:t>Revolution</a:t>
            </a:r>
            <a:r>
              <a:rPr lang="tr-TR" dirty="0"/>
              <a:t> </a:t>
            </a:r>
            <a:r>
              <a:rPr lang="tr-TR" dirty="0" err="1"/>
              <a:t>marked</a:t>
            </a:r>
            <a:r>
              <a:rPr lang="tr-TR" dirty="0"/>
              <a:t> a </a:t>
            </a:r>
            <a:r>
              <a:rPr lang="tr-TR" dirty="0" err="1"/>
              <a:t>significant</a:t>
            </a:r>
            <a:r>
              <a:rPr lang="tr-TR" dirty="0"/>
              <a:t> </a:t>
            </a:r>
            <a:r>
              <a:rPr lang="tr-TR" dirty="0" err="1"/>
              <a:t>shift</a:t>
            </a:r>
            <a:r>
              <a:rPr lang="tr-TR" dirty="0"/>
              <a:t> </a:t>
            </a:r>
            <a:r>
              <a:rPr lang="tr-TR" dirty="0" err="1"/>
              <a:t>from</a:t>
            </a:r>
            <a:r>
              <a:rPr lang="tr-TR" dirty="0"/>
              <a:t> </a:t>
            </a:r>
            <a:r>
              <a:rPr lang="tr-TR" dirty="0" err="1"/>
              <a:t>human</a:t>
            </a:r>
            <a:r>
              <a:rPr lang="tr-TR" dirty="0"/>
              <a:t> </a:t>
            </a:r>
            <a:r>
              <a:rPr lang="tr-TR" dirty="0" err="1"/>
              <a:t>labor-based</a:t>
            </a:r>
            <a:r>
              <a:rPr lang="tr-TR" dirty="0"/>
              <a:t> </a:t>
            </a:r>
            <a:r>
              <a:rPr lang="tr-TR" dirty="0" err="1"/>
              <a:t>production</a:t>
            </a:r>
            <a:r>
              <a:rPr lang="tr-TR" dirty="0"/>
              <a:t>, </a:t>
            </a:r>
            <a:r>
              <a:rPr lang="tr-TR" dirty="0" err="1"/>
              <a:t>which</a:t>
            </a:r>
            <a:r>
              <a:rPr lang="tr-TR" dirty="0"/>
              <a:t> </a:t>
            </a:r>
            <a:r>
              <a:rPr lang="tr-TR" dirty="0" err="1"/>
              <a:t>reached</a:t>
            </a:r>
            <a:r>
              <a:rPr lang="tr-TR" dirty="0"/>
              <a:t> a </a:t>
            </a:r>
            <a:r>
              <a:rPr lang="tr-TR" dirty="0" err="1"/>
              <a:t>limited</a:t>
            </a:r>
            <a:r>
              <a:rPr lang="tr-TR" dirty="0"/>
              <a:t> </a:t>
            </a:r>
            <a:r>
              <a:rPr lang="tr-TR" dirty="0" err="1"/>
              <a:t>audience</a:t>
            </a:r>
            <a:r>
              <a:rPr lang="tr-TR" dirty="0"/>
              <a:t>, </a:t>
            </a:r>
            <a:r>
              <a:rPr lang="tr-TR" dirty="0" err="1"/>
              <a:t>to</a:t>
            </a:r>
            <a:r>
              <a:rPr lang="tr-TR" dirty="0"/>
              <a:t> </a:t>
            </a:r>
            <a:r>
              <a:rPr lang="tr-TR" dirty="0" err="1"/>
              <a:t>machine-driven</a:t>
            </a:r>
            <a:r>
              <a:rPr lang="tr-TR" dirty="0"/>
              <a:t> </a:t>
            </a:r>
            <a:r>
              <a:rPr lang="tr-TR" dirty="0" err="1"/>
              <a:t>production</a:t>
            </a:r>
            <a:r>
              <a:rPr lang="tr-TR" dirty="0"/>
              <a:t>, </a:t>
            </a:r>
            <a:r>
              <a:rPr lang="tr-TR" dirty="0" err="1"/>
              <a:t>which</a:t>
            </a:r>
            <a:r>
              <a:rPr lang="tr-TR" dirty="0"/>
              <a:t> </a:t>
            </a:r>
            <a:r>
              <a:rPr lang="tr-TR" dirty="0" err="1"/>
              <a:t>enabled</a:t>
            </a:r>
            <a:r>
              <a:rPr lang="tr-TR" dirty="0"/>
              <a:t> </a:t>
            </a:r>
            <a:r>
              <a:rPr lang="tr-TR" dirty="0" err="1"/>
              <a:t>the</a:t>
            </a:r>
            <a:r>
              <a:rPr lang="tr-TR" dirty="0"/>
              <a:t> </a:t>
            </a:r>
            <a:r>
              <a:rPr lang="tr-TR" dirty="0" err="1"/>
              <a:t>mass</a:t>
            </a:r>
            <a:r>
              <a:rPr lang="tr-TR" dirty="0"/>
              <a:t> </a:t>
            </a:r>
            <a:r>
              <a:rPr lang="tr-TR" dirty="0" err="1"/>
              <a:t>production</a:t>
            </a:r>
            <a:r>
              <a:rPr lang="tr-TR" dirty="0"/>
              <a:t> of </a:t>
            </a:r>
            <a:r>
              <a:rPr lang="tr-TR" dirty="0" err="1"/>
              <a:t>goods</a:t>
            </a:r>
            <a:r>
              <a:rPr lang="tr-TR" dirty="0"/>
              <a:t> on a </a:t>
            </a:r>
            <a:r>
              <a:rPr lang="tr-TR" dirty="0" err="1"/>
              <a:t>scale</a:t>
            </a:r>
            <a:r>
              <a:rPr lang="tr-TR" dirty="0"/>
              <a:t> </a:t>
            </a:r>
            <a:r>
              <a:rPr lang="tr-TR" dirty="0" err="1"/>
              <a:t>never</a:t>
            </a:r>
            <a:r>
              <a:rPr lang="tr-TR" dirty="0"/>
              <a:t> </a:t>
            </a:r>
            <a:r>
              <a:rPr lang="tr-TR" dirty="0" err="1"/>
              <a:t>before</a:t>
            </a:r>
            <a:r>
              <a:rPr lang="tr-TR" dirty="0"/>
              <a:t> </a:t>
            </a:r>
            <a:r>
              <a:rPr lang="tr-TR" dirty="0" err="1"/>
              <a:t>seen</a:t>
            </a:r>
            <a:r>
              <a:rPr lang="tr-TR" dirty="0"/>
              <a:t>.</a:t>
            </a:r>
          </a:p>
        </p:txBody>
      </p:sp>
    </p:spTree>
    <p:extLst>
      <p:ext uri="{BB962C8B-B14F-4D97-AF65-F5344CB8AC3E}">
        <p14:creationId xmlns:p14="http://schemas.microsoft.com/office/powerpoint/2010/main" val="1739457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7C5B35D1-2317-66C2-EF0D-31D01A064615}"/>
              </a:ext>
            </a:extLst>
          </p:cNvPr>
          <p:cNvSpPr>
            <a:spLocks noGrp="1"/>
          </p:cNvSpPr>
          <p:nvPr>
            <p:ph type="ftr" sz="quarter" idx="11"/>
          </p:nvPr>
        </p:nvSpPr>
        <p:spPr/>
        <p:txBody>
          <a:bodyPr/>
          <a:lstStyle/>
          <a:p>
            <a:endParaRPr lang="en-US" dirty="0"/>
          </a:p>
        </p:txBody>
      </p:sp>
      <p:sp>
        <p:nvSpPr>
          <p:cNvPr id="4" name="Metin kutusu 3">
            <a:extLst>
              <a:ext uri="{FF2B5EF4-FFF2-40B4-BE49-F238E27FC236}">
                <a16:creationId xmlns:a16="http://schemas.microsoft.com/office/drawing/2014/main" id="{1DDFD357-A64B-42F4-93DD-3753D6199540}"/>
              </a:ext>
            </a:extLst>
          </p:cNvPr>
          <p:cNvSpPr txBox="1"/>
          <p:nvPr/>
        </p:nvSpPr>
        <p:spPr>
          <a:xfrm>
            <a:off x="1281112" y="840552"/>
            <a:ext cx="9677401" cy="4401205"/>
          </a:xfrm>
          <a:prstGeom prst="rect">
            <a:avLst/>
          </a:prstGeom>
          <a:solidFill>
            <a:srgbClr val="FBF0EC"/>
          </a:solidFill>
        </p:spPr>
        <p:txBody>
          <a:bodyPr wrap="square">
            <a:spAutoFit/>
          </a:bodyPr>
          <a:lstStyle/>
          <a:p>
            <a:r>
              <a:rPr lang="en-GB" altLang="tr-TR" sz="2800" b="1" dirty="0"/>
              <a:t>Industrial revolution </a:t>
            </a:r>
            <a:r>
              <a:rPr lang="en-GB" altLang="tr-TR" sz="2800" dirty="0"/>
              <a:t>had negative effects on society. The structure of society changed from the agricultural society to a industrialized society, yet this change gave rise to the lost of familiar life and relationship among individuals in big cities as Wordsworth in The Prelude. There was lost of identity; individual became alien to each other; the employment went up; the child labour began; the number of the prostitutes increased on account of two reasons – poverty and desire to be rich; women were exploited through their work force, long working hours and cheap salary. </a:t>
            </a:r>
            <a:endParaRPr lang="tr-TR" sz="2800" dirty="0"/>
          </a:p>
        </p:txBody>
      </p:sp>
    </p:spTree>
    <p:extLst>
      <p:ext uri="{BB962C8B-B14F-4D97-AF65-F5344CB8AC3E}">
        <p14:creationId xmlns:p14="http://schemas.microsoft.com/office/powerpoint/2010/main" val="607035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F9AD-AF59-8048-9B48-FBA01FFED53C}"/>
              </a:ext>
            </a:extLst>
          </p:cNvPr>
          <p:cNvSpPr>
            <a:spLocks noGrp="1"/>
          </p:cNvSpPr>
          <p:nvPr>
            <p:ph type="title"/>
          </p:nvPr>
        </p:nvSpPr>
        <p:spPr/>
        <p:txBody>
          <a:bodyPr/>
          <a:lstStyle/>
          <a:p>
            <a:r>
              <a:rPr lang="tr-TR" b="1" dirty="0" err="1"/>
              <a:t>Victorian</a:t>
            </a:r>
            <a:r>
              <a:rPr lang="tr-TR" b="1" dirty="0"/>
              <a:t> Age (</a:t>
            </a:r>
            <a:r>
              <a:rPr lang="en-TR" b="1"/>
              <a:t>The 19th Century</a:t>
            </a:r>
            <a:r>
              <a:rPr lang="tr-TR" b="1" dirty="0"/>
              <a:t>)</a:t>
            </a:r>
            <a:endParaRPr lang="en-TR" b="1" dirty="0"/>
          </a:p>
        </p:txBody>
      </p:sp>
      <p:sp>
        <p:nvSpPr>
          <p:cNvPr id="3" name="Content Placeholder 2">
            <a:extLst>
              <a:ext uri="{FF2B5EF4-FFF2-40B4-BE49-F238E27FC236}">
                <a16:creationId xmlns:a16="http://schemas.microsoft.com/office/drawing/2014/main" id="{03808784-C9EC-1F42-913B-879356D80859}"/>
              </a:ext>
            </a:extLst>
          </p:cNvPr>
          <p:cNvSpPr>
            <a:spLocks noGrp="1"/>
          </p:cNvSpPr>
          <p:nvPr>
            <p:ph idx="1"/>
          </p:nvPr>
        </p:nvSpPr>
        <p:spPr>
          <a:xfrm>
            <a:off x="838200" y="1528763"/>
            <a:ext cx="10515600" cy="4648200"/>
          </a:xfrm>
          <a:solidFill>
            <a:srgbClr val="FBF0EC"/>
          </a:solidFill>
        </p:spPr>
        <p:txBody>
          <a:bodyPr>
            <a:normAutofit fontScale="92500" lnSpcReduction="10000"/>
          </a:bodyPr>
          <a:lstStyle/>
          <a:p>
            <a:r>
              <a:rPr lang="tr-TR" i="1" dirty="0" err="1"/>
              <a:t>Darwinism</a:t>
            </a:r>
            <a:r>
              <a:rPr lang="tr-TR" i="1" dirty="0"/>
              <a:t>/</a:t>
            </a:r>
            <a:r>
              <a:rPr lang="tr-TR" i="1" dirty="0" err="1"/>
              <a:t>Imperialism</a:t>
            </a:r>
            <a:r>
              <a:rPr lang="tr-TR" i="1" dirty="0"/>
              <a:t>/</a:t>
            </a:r>
            <a:r>
              <a:rPr lang="tr-TR" i="1" dirty="0" err="1"/>
              <a:t>Colonialism</a:t>
            </a:r>
            <a:endParaRPr lang="tr-TR" i="1" dirty="0">
              <a:solidFill>
                <a:schemeClr val="accent2"/>
              </a:solidFill>
            </a:endParaRPr>
          </a:p>
          <a:p>
            <a:r>
              <a:rPr lang="en-TR" i="1">
                <a:solidFill>
                  <a:schemeClr val="accent2"/>
                </a:solidFill>
              </a:rPr>
              <a:t>The </a:t>
            </a:r>
            <a:r>
              <a:rPr lang="en-TR" i="1" dirty="0">
                <a:solidFill>
                  <a:schemeClr val="accent2"/>
                </a:solidFill>
              </a:rPr>
              <a:t>aftermath of the </a:t>
            </a:r>
            <a:r>
              <a:rPr lang="en-TR" i="1">
                <a:solidFill>
                  <a:schemeClr val="accent2"/>
                </a:solidFill>
              </a:rPr>
              <a:t>Industrial Revolution</a:t>
            </a:r>
            <a:endParaRPr lang="tr-TR" i="1" dirty="0">
              <a:solidFill>
                <a:schemeClr val="accent2"/>
              </a:solidFill>
            </a:endParaRPr>
          </a:p>
          <a:p>
            <a:r>
              <a:rPr lang="en-TR"/>
              <a:t>A </a:t>
            </a:r>
            <a:r>
              <a:rPr lang="en-TR" dirty="0"/>
              <a:t>period of social and </a:t>
            </a:r>
            <a:r>
              <a:rPr lang="en-TR"/>
              <a:t>historical change</a:t>
            </a:r>
            <a:endParaRPr lang="tr-TR" dirty="0"/>
          </a:p>
          <a:p>
            <a:r>
              <a:rPr lang="tr-TR" dirty="0"/>
              <a:t>Age of </a:t>
            </a:r>
            <a:r>
              <a:rPr lang="tr-TR" dirty="0" err="1"/>
              <a:t>contradictions</a:t>
            </a:r>
            <a:r>
              <a:rPr lang="tr-TR" dirty="0"/>
              <a:t> (</a:t>
            </a:r>
            <a:r>
              <a:rPr lang="tr-TR" dirty="0" err="1"/>
              <a:t>conservatism</a:t>
            </a:r>
            <a:r>
              <a:rPr lang="tr-TR" dirty="0"/>
              <a:t> </a:t>
            </a:r>
            <a:r>
              <a:rPr lang="tr-TR" dirty="0" err="1"/>
              <a:t>vs</a:t>
            </a:r>
            <a:r>
              <a:rPr lang="tr-TR" dirty="0"/>
              <a:t> </a:t>
            </a:r>
            <a:r>
              <a:rPr lang="tr-TR" dirty="0" err="1"/>
              <a:t>revolt</a:t>
            </a:r>
            <a:r>
              <a:rPr lang="tr-TR" dirty="0"/>
              <a:t>) (</a:t>
            </a:r>
            <a:r>
              <a:rPr lang="tr-TR" dirty="0" err="1"/>
              <a:t>predestination</a:t>
            </a:r>
            <a:r>
              <a:rPr lang="tr-TR" dirty="0"/>
              <a:t> </a:t>
            </a:r>
            <a:r>
              <a:rPr lang="tr-TR" dirty="0" err="1"/>
              <a:t>vd</a:t>
            </a:r>
            <a:r>
              <a:rPr lang="tr-TR" dirty="0"/>
              <a:t> </a:t>
            </a:r>
            <a:r>
              <a:rPr lang="tr-TR" dirty="0" err="1"/>
              <a:t>freewill</a:t>
            </a:r>
            <a:r>
              <a:rPr lang="tr-TR" dirty="0"/>
              <a:t>) (</a:t>
            </a:r>
            <a:r>
              <a:rPr lang="tr-TR" dirty="0" err="1"/>
              <a:t>religion</a:t>
            </a:r>
            <a:r>
              <a:rPr lang="tr-TR" dirty="0"/>
              <a:t> </a:t>
            </a:r>
            <a:r>
              <a:rPr lang="tr-TR" dirty="0" err="1"/>
              <a:t>and</a:t>
            </a:r>
            <a:r>
              <a:rPr lang="tr-TR" dirty="0"/>
              <a:t> </a:t>
            </a:r>
            <a:r>
              <a:rPr lang="tr-TR" dirty="0" err="1"/>
              <a:t>science</a:t>
            </a:r>
            <a:r>
              <a:rPr lang="tr-TR" dirty="0"/>
              <a:t>)</a:t>
            </a:r>
            <a:endParaRPr lang="en-TR" dirty="0"/>
          </a:p>
          <a:p>
            <a:r>
              <a:rPr lang="en-TR" dirty="0"/>
              <a:t>Rapid changes due </a:t>
            </a:r>
            <a:r>
              <a:rPr lang="en-TR"/>
              <a:t>to industrialisation</a:t>
            </a:r>
            <a:endParaRPr lang="tr-TR" dirty="0"/>
          </a:p>
          <a:p>
            <a:r>
              <a:rPr lang="tr-TR" dirty="0"/>
              <a:t>High </a:t>
            </a:r>
            <a:r>
              <a:rPr lang="tr-TR" dirty="0" err="1"/>
              <a:t>population</a:t>
            </a:r>
            <a:r>
              <a:rPr lang="tr-TR" dirty="0"/>
              <a:t> in urban </a:t>
            </a:r>
            <a:r>
              <a:rPr lang="tr-TR" dirty="0" err="1"/>
              <a:t>cities</a:t>
            </a:r>
            <a:r>
              <a:rPr lang="tr-TR" dirty="0"/>
              <a:t> (</a:t>
            </a:r>
            <a:r>
              <a:rPr lang="tr-TR" dirty="0" err="1"/>
              <a:t>London</a:t>
            </a:r>
            <a:r>
              <a:rPr lang="tr-TR" dirty="0"/>
              <a:t> </a:t>
            </a:r>
            <a:r>
              <a:rPr lang="tr-TR" dirty="0" err="1"/>
              <a:t>population</a:t>
            </a:r>
            <a:r>
              <a:rPr lang="tr-TR" dirty="0"/>
              <a:t> </a:t>
            </a:r>
            <a:r>
              <a:rPr lang="tr-TR" dirty="0" err="1"/>
              <a:t>rose</a:t>
            </a:r>
            <a:r>
              <a:rPr lang="tr-TR" dirty="0"/>
              <a:t> </a:t>
            </a:r>
            <a:r>
              <a:rPr lang="tr-TR" dirty="0" err="1"/>
              <a:t>from</a:t>
            </a:r>
            <a:r>
              <a:rPr lang="tr-TR" dirty="0"/>
              <a:t> 2 </a:t>
            </a:r>
            <a:r>
              <a:rPr lang="tr-TR" dirty="0" err="1"/>
              <a:t>million</a:t>
            </a:r>
            <a:r>
              <a:rPr lang="tr-TR" dirty="0"/>
              <a:t> </a:t>
            </a:r>
            <a:r>
              <a:rPr lang="tr-TR" dirty="0" err="1"/>
              <a:t>to</a:t>
            </a:r>
            <a:r>
              <a:rPr lang="tr-TR" dirty="0"/>
              <a:t> 6.5 </a:t>
            </a:r>
            <a:r>
              <a:rPr lang="tr-TR" dirty="0" err="1"/>
              <a:t>million</a:t>
            </a:r>
            <a:r>
              <a:rPr lang="tr-TR" dirty="0"/>
              <a:t>)</a:t>
            </a:r>
            <a:endParaRPr lang="en-TR" dirty="0"/>
          </a:p>
          <a:p>
            <a:r>
              <a:rPr lang="en-TR" dirty="0"/>
              <a:t>Decline of the aristocracy</a:t>
            </a:r>
          </a:p>
          <a:p>
            <a:r>
              <a:rPr lang="en-TR" dirty="0"/>
              <a:t>Decline of agriculture</a:t>
            </a:r>
          </a:p>
          <a:p>
            <a:r>
              <a:rPr lang="en-TR" dirty="0"/>
              <a:t>Rise of the middle class</a:t>
            </a:r>
          </a:p>
          <a:p>
            <a:endParaRPr lang="en-TR" dirty="0"/>
          </a:p>
          <a:p>
            <a:endParaRPr lang="en-TR" dirty="0"/>
          </a:p>
        </p:txBody>
      </p:sp>
      <p:sp>
        <p:nvSpPr>
          <p:cNvPr id="4" name="Alt Bilgi Yer Tutucusu 3">
            <a:extLst>
              <a:ext uri="{FF2B5EF4-FFF2-40B4-BE49-F238E27FC236}">
                <a16:creationId xmlns:a16="http://schemas.microsoft.com/office/drawing/2014/main" id="{B3A94B23-79F0-E1A1-C45F-0B6DDB8628E7}"/>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67262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14E30-221F-504D-965C-3A843BE7402B}"/>
              </a:ext>
            </a:extLst>
          </p:cNvPr>
          <p:cNvSpPr>
            <a:spLocks noGrp="1"/>
          </p:cNvSpPr>
          <p:nvPr>
            <p:ph type="title"/>
          </p:nvPr>
        </p:nvSpPr>
        <p:spPr/>
        <p:txBody>
          <a:bodyPr/>
          <a:lstStyle/>
          <a:p>
            <a:r>
              <a:rPr lang="tr-TR" b="1" dirty="0"/>
              <a:t>Rise of </a:t>
            </a:r>
            <a:r>
              <a:rPr lang="tr-TR" b="1" dirty="0" err="1"/>
              <a:t>the</a:t>
            </a:r>
            <a:r>
              <a:rPr lang="en-TR" b="1"/>
              <a:t> </a:t>
            </a:r>
            <a:r>
              <a:rPr lang="en-TR" b="1" dirty="0"/>
              <a:t>Middle Class</a:t>
            </a:r>
          </a:p>
        </p:txBody>
      </p:sp>
      <p:sp>
        <p:nvSpPr>
          <p:cNvPr id="3" name="Content Placeholder 2">
            <a:extLst>
              <a:ext uri="{FF2B5EF4-FFF2-40B4-BE49-F238E27FC236}">
                <a16:creationId xmlns:a16="http://schemas.microsoft.com/office/drawing/2014/main" id="{9056441E-D34B-7647-AEEF-3136AC7E5A97}"/>
              </a:ext>
            </a:extLst>
          </p:cNvPr>
          <p:cNvSpPr>
            <a:spLocks noGrp="1"/>
          </p:cNvSpPr>
          <p:nvPr>
            <p:ph idx="1"/>
          </p:nvPr>
        </p:nvSpPr>
        <p:spPr>
          <a:xfrm>
            <a:off x="838200" y="1528763"/>
            <a:ext cx="10515600" cy="4648200"/>
          </a:xfrm>
          <a:solidFill>
            <a:srgbClr val="FBF0EC"/>
          </a:solidFill>
        </p:spPr>
        <p:txBody>
          <a:bodyPr/>
          <a:lstStyle/>
          <a:p>
            <a:r>
              <a:rPr lang="tr-TR" dirty="0" err="1"/>
              <a:t>The</a:t>
            </a:r>
            <a:r>
              <a:rPr lang="tr-TR" dirty="0"/>
              <a:t> link </a:t>
            </a:r>
            <a:r>
              <a:rPr lang="tr-TR" dirty="0" err="1"/>
              <a:t>between</a:t>
            </a:r>
            <a:r>
              <a:rPr lang="tr-TR" dirty="0"/>
              <a:t> </a:t>
            </a:r>
            <a:r>
              <a:rPr lang="tr-TR" dirty="0" err="1"/>
              <a:t>aristocracy</a:t>
            </a:r>
            <a:r>
              <a:rPr lang="tr-TR" dirty="0"/>
              <a:t> </a:t>
            </a:r>
            <a:r>
              <a:rPr lang="tr-TR" dirty="0" err="1"/>
              <a:t>and</a:t>
            </a:r>
            <a:r>
              <a:rPr lang="tr-TR" dirty="0"/>
              <a:t> </a:t>
            </a:r>
            <a:r>
              <a:rPr lang="tr-TR" dirty="0" err="1"/>
              <a:t>lower</a:t>
            </a:r>
            <a:r>
              <a:rPr lang="tr-TR" dirty="0"/>
              <a:t> </a:t>
            </a:r>
            <a:r>
              <a:rPr lang="tr-TR" dirty="0" err="1"/>
              <a:t>classes</a:t>
            </a:r>
            <a:endParaRPr lang="tr-TR" dirty="0"/>
          </a:p>
          <a:p>
            <a:r>
              <a:rPr lang="tr-TR" dirty="0" err="1"/>
              <a:t>Merchants</a:t>
            </a:r>
            <a:r>
              <a:rPr lang="tr-TR" dirty="0"/>
              <a:t>, </a:t>
            </a:r>
            <a:r>
              <a:rPr lang="tr-TR" dirty="0" err="1"/>
              <a:t>financers</a:t>
            </a:r>
            <a:r>
              <a:rPr lang="tr-TR" dirty="0"/>
              <a:t> </a:t>
            </a:r>
            <a:r>
              <a:rPr lang="tr-TR" dirty="0" err="1"/>
              <a:t>and</a:t>
            </a:r>
            <a:r>
              <a:rPr lang="tr-TR" dirty="0"/>
              <a:t> </a:t>
            </a:r>
            <a:r>
              <a:rPr lang="tr-TR" dirty="0" err="1"/>
              <a:t>manufacturers</a:t>
            </a:r>
            <a:r>
              <a:rPr lang="tr-TR" dirty="0"/>
              <a:t> </a:t>
            </a:r>
            <a:r>
              <a:rPr lang="tr-TR" dirty="0" err="1"/>
              <a:t>formed</a:t>
            </a:r>
            <a:r>
              <a:rPr lang="tr-TR" dirty="0"/>
              <a:t> </a:t>
            </a:r>
            <a:r>
              <a:rPr lang="tr-TR" dirty="0" err="1"/>
              <a:t>the</a:t>
            </a:r>
            <a:r>
              <a:rPr lang="tr-TR" dirty="0"/>
              <a:t> </a:t>
            </a:r>
            <a:r>
              <a:rPr lang="tr-TR" dirty="0" err="1"/>
              <a:t>upper</a:t>
            </a:r>
            <a:r>
              <a:rPr lang="tr-TR" dirty="0"/>
              <a:t> </a:t>
            </a:r>
            <a:r>
              <a:rPr lang="tr-TR" dirty="0" err="1"/>
              <a:t>middle</a:t>
            </a:r>
            <a:r>
              <a:rPr lang="tr-TR" dirty="0"/>
              <a:t> </a:t>
            </a:r>
            <a:r>
              <a:rPr lang="tr-TR" dirty="0" err="1"/>
              <a:t>class</a:t>
            </a:r>
            <a:r>
              <a:rPr lang="tr-TR" dirty="0"/>
              <a:t>. </a:t>
            </a:r>
            <a:endParaRPr lang="en-TR" dirty="0"/>
          </a:p>
          <a:p>
            <a:r>
              <a:rPr lang="tr-TR" dirty="0" err="1"/>
              <a:t>They</a:t>
            </a:r>
            <a:r>
              <a:rPr lang="tr-TR" dirty="0"/>
              <a:t> </a:t>
            </a:r>
            <a:r>
              <a:rPr lang="tr-TR" dirty="0" err="1"/>
              <a:t>were</a:t>
            </a:r>
            <a:r>
              <a:rPr lang="tr-TR" dirty="0"/>
              <a:t> </a:t>
            </a:r>
            <a:r>
              <a:rPr lang="tr-TR" dirty="0" err="1"/>
              <a:t>the</a:t>
            </a:r>
            <a:r>
              <a:rPr lang="tr-TR" dirty="0"/>
              <a:t> dominant </a:t>
            </a:r>
            <a:r>
              <a:rPr lang="tr-TR" dirty="0" err="1"/>
              <a:t>force</a:t>
            </a:r>
            <a:r>
              <a:rPr lang="tr-TR" dirty="0"/>
              <a:t> </a:t>
            </a:r>
            <a:r>
              <a:rPr lang="tr-TR" dirty="0" err="1"/>
              <a:t>who</a:t>
            </a:r>
            <a:r>
              <a:rPr lang="tr-TR" dirty="0"/>
              <a:t> </a:t>
            </a:r>
            <a:r>
              <a:rPr lang="tr-TR" dirty="0" err="1"/>
              <a:t>made</a:t>
            </a:r>
            <a:r>
              <a:rPr lang="tr-TR" dirty="0"/>
              <a:t> </a:t>
            </a:r>
            <a:r>
              <a:rPr lang="tr-TR" dirty="0" err="1"/>
              <a:t>money</a:t>
            </a:r>
            <a:r>
              <a:rPr lang="tr-TR" dirty="0"/>
              <a:t>  </a:t>
            </a:r>
            <a:r>
              <a:rPr lang="tr-TR" dirty="0" err="1"/>
              <a:t>by</a:t>
            </a:r>
            <a:r>
              <a:rPr lang="tr-TR" dirty="0"/>
              <a:t> </a:t>
            </a:r>
            <a:r>
              <a:rPr lang="tr-TR" dirty="0" err="1"/>
              <a:t>commerce</a:t>
            </a:r>
            <a:r>
              <a:rPr lang="tr-TR" dirty="0"/>
              <a:t> </a:t>
            </a:r>
            <a:r>
              <a:rPr lang="tr-TR" dirty="0" err="1"/>
              <a:t>and</a:t>
            </a:r>
            <a:r>
              <a:rPr lang="tr-TR" dirty="0"/>
              <a:t> </a:t>
            </a:r>
            <a:r>
              <a:rPr lang="tr-TR" dirty="0" err="1"/>
              <a:t>industry</a:t>
            </a:r>
            <a:r>
              <a:rPr lang="tr-TR" dirty="0"/>
              <a:t>.</a:t>
            </a:r>
          </a:p>
          <a:p>
            <a:r>
              <a:rPr lang="tr-TR" dirty="0" err="1"/>
              <a:t>Aristocrats</a:t>
            </a:r>
            <a:r>
              <a:rPr lang="tr-TR" dirty="0"/>
              <a:t>’ </a:t>
            </a:r>
            <a:r>
              <a:rPr lang="tr-TR" dirty="0" err="1"/>
              <a:t>social</a:t>
            </a:r>
            <a:r>
              <a:rPr lang="tr-TR" dirty="0"/>
              <a:t> </a:t>
            </a:r>
            <a:r>
              <a:rPr lang="tr-TR" dirty="0" err="1"/>
              <a:t>power</a:t>
            </a:r>
            <a:r>
              <a:rPr lang="tr-TR" dirty="0"/>
              <a:t> </a:t>
            </a:r>
            <a:r>
              <a:rPr lang="tr-TR" dirty="0" err="1"/>
              <a:t>continued</a:t>
            </a:r>
            <a:r>
              <a:rPr lang="tr-TR" dirty="0"/>
              <a:t> </a:t>
            </a:r>
            <a:r>
              <a:rPr lang="tr-TR" dirty="0" err="1"/>
              <a:t>longer</a:t>
            </a:r>
            <a:r>
              <a:rPr lang="tr-TR" dirty="0"/>
              <a:t> </a:t>
            </a:r>
            <a:r>
              <a:rPr lang="tr-TR" dirty="0" err="1"/>
              <a:t>than</a:t>
            </a:r>
            <a:r>
              <a:rPr lang="tr-TR" dirty="0"/>
              <a:t> </a:t>
            </a:r>
            <a:r>
              <a:rPr lang="tr-TR" dirty="0" err="1"/>
              <a:t>their</a:t>
            </a:r>
            <a:r>
              <a:rPr lang="tr-TR" dirty="0"/>
              <a:t> </a:t>
            </a:r>
            <a:r>
              <a:rPr lang="tr-TR" dirty="0" err="1"/>
              <a:t>political</a:t>
            </a:r>
            <a:r>
              <a:rPr lang="tr-TR" dirty="0"/>
              <a:t> </a:t>
            </a:r>
            <a:r>
              <a:rPr lang="tr-TR" dirty="0" err="1"/>
              <a:t>and</a:t>
            </a:r>
            <a:r>
              <a:rPr lang="tr-TR" dirty="0"/>
              <a:t> </a:t>
            </a:r>
            <a:r>
              <a:rPr lang="tr-TR" dirty="0" err="1"/>
              <a:t>financial</a:t>
            </a:r>
            <a:r>
              <a:rPr lang="tr-TR" dirty="0"/>
              <a:t> </a:t>
            </a:r>
            <a:r>
              <a:rPr lang="tr-TR" dirty="0" err="1"/>
              <a:t>power</a:t>
            </a:r>
            <a:r>
              <a:rPr lang="tr-TR" dirty="0"/>
              <a:t>. </a:t>
            </a:r>
            <a:endParaRPr lang="en-TR" dirty="0"/>
          </a:p>
          <a:p>
            <a:r>
              <a:rPr lang="en-TR" dirty="0"/>
              <a:t>The shift in social dynamics led to intermarriages.</a:t>
            </a:r>
          </a:p>
          <a:p>
            <a:endParaRPr lang="tr-TR" dirty="0"/>
          </a:p>
          <a:p>
            <a:endParaRPr lang="en-TR" dirty="0"/>
          </a:p>
        </p:txBody>
      </p:sp>
      <p:sp>
        <p:nvSpPr>
          <p:cNvPr id="4" name="Alt Bilgi Yer Tutucusu 3">
            <a:extLst>
              <a:ext uri="{FF2B5EF4-FFF2-40B4-BE49-F238E27FC236}">
                <a16:creationId xmlns:a16="http://schemas.microsoft.com/office/drawing/2014/main" id="{6175DA70-0FC7-7D42-6AD3-4CB953A40B7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84148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212939-1309-F087-90E0-83234A7F4B63}"/>
              </a:ext>
            </a:extLst>
          </p:cNvPr>
          <p:cNvSpPr>
            <a:spLocks noGrp="1"/>
          </p:cNvSpPr>
          <p:nvPr>
            <p:ph type="ftr" sz="quarter" idx="11"/>
          </p:nvPr>
        </p:nvSpPr>
        <p:spPr/>
        <p:txBody>
          <a:bodyPr/>
          <a:lstStyle/>
          <a:p>
            <a:endParaRPr lang="en-US" dirty="0"/>
          </a:p>
        </p:txBody>
      </p:sp>
      <p:sp>
        <p:nvSpPr>
          <p:cNvPr id="4" name="Metin kutusu 3">
            <a:extLst>
              <a:ext uri="{FF2B5EF4-FFF2-40B4-BE49-F238E27FC236}">
                <a16:creationId xmlns:a16="http://schemas.microsoft.com/office/drawing/2014/main" id="{D6499025-CAA5-E6FA-D8E2-908C74437E85}"/>
              </a:ext>
            </a:extLst>
          </p:cNvPr>
          <p:cNvSpPr txBox="1"/>
          <p:nvPr/>
        </p:nvSpPr>
        <p:spPr>
          <a:xfrm>
            <a:off x="1328739" y="1428750"/>
            <a:ext cx="9744074" cy="3046988"/>
          </a:xfrm>
          <a:prstGeom prst="rect">
            <a:avLst/>
          </a:prstGeom>
          <a:solidFill>
            <a:srgbClr val="FBF0EC"/>
          </a:solidFill>
        </p:spPr>
        <p:txBody>
          <a:bodyPr wrap="square">
            <a:spAutoFit/>
          </a:bodyPr>
          <a:lstStyle/>
          <a:p>
            <a:r>
              <a:rPr lang="en-GB" altLang="tr-TR" sz="2400" dirty="0"/>
              <a:t>The novels of Dickens, Disraeli, Elizabeth Gaskell, even Charlotte Bronte, offer the imaginative response to the distress and poverty behind apparent prosperity of society – and a portrayal of the Industrial Revolution in human terms. On the one hand, Industrial Revolution brought about development of modern cities with factories, lights, new transportations systems, newspapers, electronic telegraphs, luxury and richness. Trade developed; middle-class gradually became rich and gained power in society. </a:t>
            </a:r>
            <a:endParaRPr lang="tr-TR" altLang="tr-TR" sz="2400" dirty="0"/>
          </a:p>
        </p:txBody>
      </p:sp>
    </p:spTree>
    <p:extLst>
      <p:ext uri="{BB962C8B-B14F-4D97-AF65-F5344CB8AC3E}">
        <p14:creationId xmlns:p14="http://schemas.microsoft.com/office/powerpoint/2010/main" val="161381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5C9228-59E2-BB4F-89DE-B5453ED0731E}"/>
              </a:ext>
            </a:extLst>
          </p:cNvPr>
          <p:cNvSpPr>
            <a:spLocks noGrp="1"/>
          </p:cNvSpPr>
          <p:nvPr>
            <p:ph type="title"/>
          </p:nvPr>
        </p:nvSpPr>
        <p:spPr/>
        <p:txBody>
          <a:bodyPr/>
          <a:lstStyle/>
          <a:p>
            <a:r>
              <a:rPr lang="tr-TR" b="1" dirty="0"/>
              <a:t>EARLY VICTORIAN AGE (1832-1848)</a:t>
            </a:r>
          </a:p>
        </p:txBody>
      </p:sp>
      <p:sp>
        <p:nvSpPr>
          <p:cNvPr id="3" name="İçerik Yer Tutucusu 2">
            <a:extLst>
              <a:ext uri="{FF2B5EF4-FFF2-40B4-BE49-F238E27FC236}">
                <a16:creationId xmlns:a16="http://schemas.microsoft.com/office/drawing/2014/main" id="{78460C75-602B-C532-6708-B3E6449D6B8F}"/>
              </a:ext>
            </a:extLst>
          </p:cNvPr>
          <p:cNvSpPr>
            <a:spLocks noGrp="1"/>
          </p:cNvSpPr>
          <p:nvPr>
            <p:ph idx="1"/>
          </p:nvPr>
        </p:nvSpPr>
        <p:spPr>
          <a:xfrm>
            <a:off x="838200" y="1585913"/>
            <a:ext cx="10515600" cy="4591050"/>
          </a:xfrm>
          <a:solidFill>
            <a:srgbClr val="FBF0EC"/>
          </a:solidFill>
        </p:spPr>
        <p:txBody>
          <a:bodyPr>
            <a:normAutofit lnSpcReduction="10000"/>
          </a:bodyPr>
          <a:lstStyle/>
          <a:p>
            <a:r>
              <a:rPr lang="tr-TR" dirty="0" err="1"/>
              <a:t>The</a:t>
            </a:r>
            <a:r>
              <a:rPr lang="tr-TR" dirty="0"/>
              <a:t> </a:t>
            </a:r>
            <a:r>
              <a:rPr lang="tr-TR" dirty="0" err="1"/>
              <a:t>beginning</a:t>
            </a:r>
            <a:r>
              <a:rPr lang="tr-TR" dirty="0"/>
              <a:t> of </a:t>
            </a:r>
            <a:r>
              <a:rPr lang="tr-TR" dirty="0" err="1"/>
              <a:t>the</a:t>
            </a:r>
            <a:r>
              <a:rPr lang="tr-TR" dirty="0"/>
              <a:t> </a:t>
            </a:r>
            <a:r>
              <a:rPr lang="tr-TR" dirty="0" err="1"/>
              <a:t>age</a:t>
            </a:r>
            <a:r>
              <a:rPr lang="tr-TR" dirty="0"/>
              <a:t> is </a:t>
            </a:r>
            <a:r>
              <a:rPr lang="tr-TR" dirty="0" err="1"/>
              <a:t>the</a:t>
            </a:r>
            <a:r>
              <a:rPr lang="tr-TR" dirty="0"/>
              <a:t> </a:t>
            </a:r>
            <a:r>
              <a:rPr lang="tr-TR" dirty="0" err="1"/>
              <a:t>industrial</a:t>
            </a:r>
            <a:r>
              <a:rPr lang="tr-TR" dirty="0"/>
              <a:t> </a:t>
            </a:r>
            <a:r>
              <a:rPr lang="tr-TR" dirty="0" err="1"/>
              <a:t>society</a:t>
            </a:r>
            <a:endParaRPr lang="tr-TR" dirty="0"/>
          </a:p>
          <a:p>
            <a:r>
              <a:rPr lang="tr-TR" dirty="0" err="1"/>
              <a:t>Economic</a:t>
            </a:r>
            <a:r>
              <a:rPr lang="tr-TR" dirty="0"/>
              <a:t> </a:t>
            </a:r>
            <a:r>
              <a:rPr lang="tr-TR" dirty="0" err="1"/>
              <a:t>and</a:t>
            </a:r>
            <a:r>
              <a:rPr lang="tr-TR" dirty="0"/>
              <a:t> </a:t>
            </a:r>
            <a:r>
              <a:rPr lang="tr-TR" dirty="0" err="1"/>
              <a:t>social</a:t>
            </a:r>
            <a:r>
              <a:rPr lang="tr-TR" dirty="0"/>
              <a:t> </a:t>
            </a:r>
            <a:r>
              <a:rPr lang="tr-TR" dirty="0" err="1"/>
              <a:t>difficulties</a:t>
            </a:r>
            <a:r>
              <a:rPr lang="tr-TR" dirty="0"/>
              <a:t> </a:t>
            </a:r>
            <a:r>
              <a:rPr lang="tr-TR" dirty="0" err="1"/>
              <a:t>associated</a:t>
            </a:r>
            <a:r>
              <a:rPr lang="tr-TR" dirty="0"/>
              <a:t> </a:t>
            </a:r>
            <a:r>
              <a:rPr lang="tr-TR" dirty="0" err="1"/>
              <a:t>with</a:t>
            </a:r>
            <a:r>
              <a:rPr lang="tr-TR" dirty="0"/>
              <a:t> </a:t>
            </a:r>
            <a:r>
              <a:rPr lang="tr-TR" dirty="0" err="1"/>
              <a:t>Industrial</a:t>
            </a:r>
            <a:r>
              <a:rPr lang="tr-TR" dirty="0"/>
              <a:t> </a:t>
            </a:r>
            <a:r>
              <a:rPr lang="tr-TR" dirty="0" err="1"/>
              <a:t>Revolution</a:t>
            </a:r>
            <a:endParaRPr lang="tr-TR" dirty="0"/>
          </a:p>
          <a:p>
            <a:r>
              <a:rPr lang="tr-TR" dirty="0"/>
              <a:t>«Times of </a:t>
            </a:r>
            <a:r>
              <a:rPr lang="tr-TR" dirty="0" err="1"/>
              <a:t>Troubles</a:t>
            </a:r>
            <a:r>
              <a:rPr lang="tr-TR" dirty="0"/>
              <a:t>» (it </a:t>
            </a:r>
            <a:r>
              <a:rPr lang="tr-TR" dirty="0" err="1"/>
              <a:t>was</a:t>
            </a:r>
            <a:r>
              <a:rPr lang="tr-TR" dirty="0"/>
              <a:t> </a:t>
            </a:r>
            <a:r>
              <a:rPr lang="tr-TR" dirty="0" err="1"/>
              <a:t>characterized</a:t>
            </a:r>
            <a:r>
              <a:rPr lang="tr-TR" dirty="0"/>
              <a:t> </a:t>
            </a:r>
            <a:r>
              <a:rPr lang="tr-TR" dirty="0" err="1"/>
              <a:t>by</a:t>
            </a:r>
            <a:r>
              <a:rPr lang="tr-TR" dirty="0"/>
              <a:t> </a:t>
            </a:r>
            <a:r>
              <a:rPr lang="tr-TR" dirty="0" err="1"/>
              <a:t>unemployment</a:t>
            </a:r>
            <a:r>
              <a:rPr lang="tr-TR" dirty="0"/>
              <a:t>, </a:t>
            </a:r>
            <a:r>
              <a:rPr lang="tr-TR" dirty="0" err="1"/>
              <a:t>poverty</a:t>
            </a:r>
            <a:r>
              <a:rPr lang="tr-TR" dirty="0"/>
              <a:t>, </a:t>
            </a:r>
            <a:r>
              <a:rPr lang="tr-TR" dirty="0" err="1"/>
              <a:t>and</a:t>
            </a:r>
            <a:r>
              <a:rPr lang="tr-TR" dirty="0"/>
              <a:t> </a:t>
            </a:r>
            <a:r>
              <a:rPr lang="tr-TR" dirty="0" err="1"/>
              <a:t>rioting</a:t>
            </a:r>
            <a:r>
              <a:rPr lang="tr-TR" dirty="0"/>
              <a:t>)</a:t>
            </a:r>
          </a:p>
          <a:p>
            <a:r>
              <a:rPr lang="tr-TR" dirty="0"/>
              <a:t>1832-First Reform Bill (</a:t>
            </a:r>
            <a:r>
              <a:rPr lang="tr-TR" dirty="0" err="1"/>
              <a:t>enables</a:t>
            </a:r>
            <a:r>
              <a:rPr lang="tr-TR" dirty="0"/>
              <a:t> </a:t>
            </a:r>
            <a:r>
              <a:rPr lang="tr-TR" dirty="0" err="1"/>
              <a:t>middle</a:t>
            </a:r>
            <a:r>
              <a:rPr lang="tr-TR" dirty="0"/>
              <a:t> </a:t>
            </a:r>
            <a:r>
              <a:rPr lang="tr-TR" dirty="0" err="1"/>
              <a:t>class</a:t>
            </a:r>
            <a:r>
              <a:rPr lang="tr-TR" dirty="0"/>
              <a:t> </a:t>
            </a:r>
            <a:r>
              <a:rPr lang="tr-TR" dirty="0" err="1"/>
              <a:t>with</a:t>
            </a:r>
            <a:r>
              <a:rPr lang="tr-TR" dirty="0"/>
              <a:t> </a:t>
            </a:r>
            <a:r>
              <a:rPr lang="tr-TR" dirty="0" err="1"/>
              <a:t>certain</a:t>
            </a:r>
            <a:r>
              <a:rPr lang="tr-TR" dirty="0"/>
              <a:t> </a:t>
            </a:r>
            <a:r>
              <a:rPr lang="tr-TR" dirty="0" err="1"/>
              <a:t>income</a:t>
            </a:r>
            <a:r>
              <a:rPr lang="tr-TR" dirty="0"/>
              <a:t> </a:t>
            </a:r>
            <a:r>
              <a:rPr lang="tr-TR" dirty="0" err="1"/>
              <a:t>to</a:t>
            </a:r>
            <a:r>
              <a:rPr lang="tr-TR" dirty="0"/>
              <a:t> </a:t>
            </a:r>
            <a:r>
              <a:rPr lang="tr-TR" dirty="0" err="1"/>
              <a:t>vote</a:t>
            </a:r>
            <a:r>
              <a:rPr lang="tr-TR" dirty="0"/>
              <a:t>)</a:t>
            </a:r>
          </a:p>
          <a:p>
            <a:r>
              <a:rPr lang="tr-TR" dirty="0"/>
              <a:t>1840- </a:t>
            </a:r>
            <a:r>
              <a:rPr lang="tr-TR" dirty="0" err="1"/>
              <a:t>Repression</a:t>
            </a:r>
            <a:r>
              <a:rPr lang="tr-TR" dirty="0"/>
              <a:t> </a:t>
            </a:r>
            <a:r>
              <a:rPr lang="tr-TR" dirty="0" err="1"/>
              <a:t>and</a:t>
            </a:r>
            <a:r>
              <a:rPr lang="tr-TR" dirty="0"/>
              <a:t> </a:t>
            </a:r>
            <a:r>
              <a:rPr lang="tr-TR" dirty="0" err="1"/>
              <a:t>Chartist</a:t>
            </a:r>
            <a:r>
              <a:rPr lang="tr-TR" dirty="0"/>
              <a:t> </a:t>
            </a:r>
            <a:r>
              <a:rPr lang="tr-TR" dirty="0" err="1"/>
              <a:t>Movement</a:t>
            </a:r>
            <a:endParaRPr lang="tr-TR" dirty="0"/>
          </a:p>
          <a:p>
            <a:r>
              <a:rPr lang="tr-TR" dirty="0"/>
              <a:t>1846-Corn </a:t>
            </a:r>
            <a:r>
              <a:rPr lang="tr-TR" dirty="0" err="1"/>
              <a:t>Law</a:t>
            </a:r>
            <a:endParaRPr lang="tr-TR" dirty="0"/>
          </a:p>
          <a:p>
            <a:r>
              <a:rPr lang="tr-TR" dirty="0"/>
              <a:t>1838-48- </a:t>
            </a:r>
            <a:r>
              <a:rPr lang="tr-TR" dirty="0" err="1"/>
              <a:t>Chartist</a:t>
            </a:r>
            <a:r>
              <a:rPr lang="tr-TR" dirty="0"/>
              <a:t> </a:t>
            </a:r>
            <a:r>
              <a:rPr lang="tr-TR" dirty="0" err="1"/>
              <a:t>Movements</a:t>
            </a:r>
            <a:endParaRPr lang="tr-TR" dirty="0"/>
          </a:p>
          <a:p>
            <a:endParaRPr lang="tr-TR" dirty="0"/>
          </a:p>
        </p:txBody>
      </p:sp>
      <p:sp>
        <p:nvSpPr>
          <p:cNvPr id="4" name="Alt Bilgi Yer Tutucusu 3">
            <a:extLst>
              <a:ext uri="{FF2B5EF4-FFF2-40B4-BE49-F238E27FC236}">
                <a16:creationId xmlns:a16="http://schemas.microsoft.com/office/drawing/2014/main" id="{A45CF11A-ECF2-7626-B208-121481F0A597}"/>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0573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a:extLst>
              <a:ext uri="{FF2B5EF4-FFF2-40B4-BE49-F238E27FC236}">
                <a16:creationId xmlns:a16="http://schemas.microsoft.com/office/drawing/2014/main" id="{6DC805E0-E72D-8B9C-CA39-9152DD4CAE30}"/>
              </a:ext>
            </a:extLst>
          </p:cNvPr>
          <p:cNvSpPr>
            <a:spLocks noGrp="1"/>
          </p:cNvSpPr>
          <p:nvPr>
            <p:ph type="title"/>
          </p:nvPr>
        </p:nvSpPr>
        <p:spPr>
          <a:xfrm>
            <a:off x="1981200" y="274638"/>
            <a:ext cx="8229600" cy="633412"/>
          </a:xfrm>
        </p:spPr>
        <p:txBody>
          <a:bodyPr/>
          <a:lstStyle/>
          <a:p>
            <a:r>
              <a:rPr lang="tr-TR" altLang="tr-TR" sz="3200"/>
              <a:t>NINETEETH CENTURY ENGLISH NOVEL</a:t>
            </a:r>
          </a:p>
        </p:txBody>
      </p:sp>
      <p:sp>
        <p:nvSpPr>
          <p:cNvPr id="3" name="İçerik Yer Tutucusu 2">
            <a:extLst>
              <a:ext uri="{FF2B5EF4-FFF2-40B4-BE49-F238E27FC236}">
                <a16:creationId xmlns:a16="http://schemas.microsoft.com/office/drawing/2014/main" id="{30DA3D31-BC9F-26AD-91FE-99294918C7DC}"/>
              </a:ext>
            </a:extLst>
          </p:cNvPr>
          <p:cNvSpPr>
            <a:spLocks noGrp="1"/>
          </p:cNvSpPr>
          <p:nvPr>
            <p:ph idx="1"/>
          </p:nvPr>
        </p:nvSpPr>
        <p:spPr>
          <a:xfrm>
            <a:off x="514350" y="1125539"/>
            <a:ext cx="11015663" cy="5183187"/>
          </a:xfrm>
          <a:solidFill>
            <a:srgbClr val="FBF0EC"/>
          </a:solidFill>
        </p:spPr>
        <p:txBody>
          <a:bodyPr/>
          <a:lstStyle/>
          <a:p>
            <a:pPr marL="0" indent="0">
              <a:buNone/>
              <a:defRPr/>
            </a:pPr>
            <a:r>
              <a:rPr lang="en-US" b="1" dirty="0">
                <a:solidFill>
                  <a:srgbClr val="0070C0"/>
                </a:solidFill>
              </a:rPr>
              <a:t>Reform Bills</a:t>
            </a:r>
            <a:endParaRPr lang="en-US" dirty="0"/>
          </a:p>
          <a:p>
            <a:pPr>
              <a:buFont typeface="Arial" charset="0"/>
              <a:buChar char="•"/>
              <a:defRPr/>
            </a:pPr>
            <a:r>
              <a:rPr lang="en-US" sz="2400" b="1" dirty="0"/>
              <a:t>Chartism</a:t>
            </a:r>
            <a:r>
              <a:rPr lang="en-US" sz="2400" dirty="0"/>
              <a:t> was a working-class movement for political reform in Britain between 1838 and 1848 which took its name from the People’s Charter 1938. The term "Chartism" is the umbrella name for numerous loosely coordinated local groups, often called "Working Men's Association", which peaked in 1839, 1842 and 1848. </a:t>
            </a:r>
          </a:p>
          <a:p>
            <a:pPr>
              <a:buFont typeface="Arial" charset="0"/>
              <a:buChar char="•"/>
              <a:defRPr/>
            </a:pPr>
            <a:r>
              <a:rPr lang="en-US" sz="2400" dirty="0"/>
              <a:t>It began among skilled artisans in small shops, such as shoemakers, printers, and tailors, and handloom workers in Lancashire and the Midlands as a petition movement which tried to </a:t>
            </a:r>
            <a:r>
              <a:rPr lang="en-US" sz="2400" dirty="0" err="1"/>
              <a:t>mobilise</a:t>
            </a:r>
            <a:r>
              <a:rPr lang="en-US" sz="2400" dirty="0"/>
              <a:t> "moral force" but soon attracted men who advocated strikes, general strikes and physical violence, such as </a:t>
            </a:r>
            <a:r>
              <a:rPr lang="en-US" sz="2400" dirty="0" err="1"/>
              <a:t>Feargus</a:t>
            </a:r>
            <a:r>
              <a:rPr lang="en-US" sz="2400" dirty="0"/>
              <a:t> O’Connor, known as "physical force" Chartists.</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Başlık 1">
            <a:extLst>
              <a:ext uri="{FF2B5EF4-FFF2-40B4-BE49-F238E27FC236}">
                <a16:creationId xmlns:a16="http://schemas.microsoft.com/office/drawing/2014/main" id="{A2E86D7A-C780-6CAE-3123-BF8E28F424D7}"/>
              </a:ext>
            </a:extLst>
          </p:cNvPr>
          <p:cNvSpPr>
            <a:spLocks noGrp="1"/>
          </p:cNvSpPr>
          <p:nvPr>
            <p:ph type="title"/>
          </p:nvPr>
        </p:nvSpPr>
        <p:spPr>
          <a:xfrm>
            <a:off x="1981200" y="274638"/>
            <a:ext cx="8229600" cy="633412"/>
          </a:xfrm>
        </p:spPr>
        <p:txBody>
          <a:bodyPr/>
          <a:lstStyle/>
          <a:p>
            <a:r>
              <a:rPr lang="tr-TR" altLang="tr-TR" sz="3200"/>
              <a:t>NINETEETH CENTURY ENGLISH NOVEL</a:t>
            </a:r>
          </a:p>
        </p:txBody>
      </p:sp>
      <p:sp>
        <p:nvSpPr>
          <p:cNvPr id="3" name="İçerik Yer Tutucusu 2">
            <a:extLst>
              <a:ext uri="{FF2B5EF4-FFF2-40B4-BE49-F238E27FC236}">
                <a16:creationId xmlns:a16="http://schemas.microsoft.com/office/drawing/2014/main" id="{4579B4E9-745F-ADB9-69C2-CB82507E53E3}"/>
              </a:ext>
            </a:extLst>
          </p:cNvPr>
          <p:cNvSpPr>
            <a:spLocks noGrp="1"/>
          </p:cNvSpPr>
          <p:nvPr>
            <p:ph idx="1"/>
          </p:nvPr>
        </p:nvSpPr>
        <p:spPr>
          <a:xfrm>
            <a:off x="928689" y="1196976"/>
            <a:ext cx="10787062" cy="5000625"/>
          </a:xfrm>
          <a:solidFill>
            <a:srgbClr val="FBF0EC"/>
          </a:solidFill>
        </p:spPr>
        <p:txBody>
          <a:bodyPr/>
          <a:lstStyle/>
          <a:p>
            <a:pPr marL="0" indent="0">
              <a:buNone/>
              <a:defRPr/>
            </a:pPr>
            <a:r>
              <a:rPr lang="en-US" sz="2400" dirty="0"/>
              <a:t>The People's Charter called for </a:t>
            </a:r>
            <a:r>
              <a:rPr lang="en-US" sz="2400" b="1" dirty="0">
                <a:solidFill>
                  <a:srgbClr val="0070C0"/>
                </a:solidFill>
              </a:rPr>
              <a:t>six basic reforms to make the political system more democratic</a:t>
            </a:r>
            <a:r>
              <a:rPr lang="en-US" sz="2400" dirty="0"/>
              <a:t>:</a:t>
            </a:r>
          </a:p>
          <a:p>
            <a:pPr>
              <a:buFont typeface="Arial" charset="0"/>
              <a:buChar char="•"/>
              <a:defRPr/>
            </a:pPr>
            <a:r>
              <a:rPr lang="en-US" sz="2400" dirty="0"/>
              <a:t>A vote for every man over the age of 21;</a:t>
            </a:r>
          </a:p>
          <a:p>
            <a:pPr>
              <a:buFont typeface="Arial" charset="0"/>
              <a:buChar char="•"/>
              <a:defRPr/>
            </a:pPr>
            <a:r>
              <a:rPr lang="en-US" sz="2400" dirty="0"/>
              <a:t>A secret ballot;</a:t>
            </a:r>
          </a:p>
          <a:p>
            <a:pPr>
              <a:buFont typeface="Arial" charset="0"/>
              <a:buChar char="•"/>
              <a:defRPr/>
            </a:pPr>
            <a:r>
              <a:rPr lang="en-US" sz="2400" dirty="0"/>
              <a:t>No property qualification for members of Parliament;</a:t>
            </a:r>
          </a:p>
          <a:p>
            <a:pPr>
              <a:buFont typeface="Arial" charset="0"/>
              <a:buChar char="•"/>
              <a:defRPr/>
            </a:pPr>
            <a:r>
              <a:rPr lang="en-US" sz="2400" dirty="0"/>
              <a:t>Payment for MPs (so poor men could serve);</a:t>
            </a:r>
          </a:p>
          <a:p>
            <a:pPr>
              <a:buFont typeface="Arial" charset="0"/>
              <a:buChar char="•"/>
              <a:defRPr/>
            </a:pPr>
            <a:r>
              <a:rPr lang="en-US" sz="2400" dirty="0"/>
              <a:t>Constituencies of equal size;</a:t>
            </a:r>
          </a:p>
          <a:p>
            <a:pPr>
              <a:buFont typeface="Arial" charset="0"/>
              <a:buChar char="•"/>
              <a:defRPr/>
            </a:pPr>
            <a:r>
              <a:rPr lang="en-US" sz="2400" dirty="0"/>
              <a:t>Annual elections for Parliament.</a:t>
            </a:r>
          </a:p>
          <a:p>
            <a:pPr marL="0" indent="0">
              <a:buNone/>
              <a:defRPr/>
            </a:pPr>
            <a:endParaRPr lang="en-US" sz="2400" dirty="0"/>
          </a:p>
          <a:p>
            <a:pPr marL="0" indent="0">
              <a:buNone/>
              <a:defRPr/>
            </a:pPr>
            <a:r>
              <a:rPr lang="en-US" sz="2400" dirty="0"/>
              <a:t>Chartism was a continuation of the 18th century fight against corruption and for democracy in an industrial society.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a:extLst>
              <a:ext uri="{FF2B5EF4-FFF2-40B4-BE49-F238E27FC236}">
                <a16:creationId xmlns:a16="http://schemas.microsoft.com/office/drawing/2014/main" id="{E799047A-4521-4DE1-9E66-07B200A05A0E}"/>
              </a:ext>
            </a:extLst>
          </p:cNvPr>
          <p:cNvSpPr>
            <a:spLocks noGrp="1"/>
          </p:cNvSpPr>
          <p:nvPr>
            <p:ph type="title"/>
          </p:nvPr>
        </p:nvSpPr>
        <p:spPr>
          <a:xfrm>
            <a:off x="2063750" y="260350"/>
            <a:ext cx="8229600" cy="1143000"/>
          </a:xfrm>
        </p:spPr>
        <p:txBody>
          <a:bodyPr/>
          <a:lstStyle/>
          <a:p>
            <a:r>
              <a:rPr lang="tr-TR" altLang="tr-TR" sz="3200"/>
              <a:t>NINETEETH CENTURY ENGLISH NOVEL</a:t>
            </a:r>
          </a:p>
        </p:txBody>
      </p:sp>
      <p:sp>
        <p:nvSpPr>
          <p:cNvPr id="13315" name="İçerik Yer Tutucusu 2">
            <a:extLst>
              <a:ext uri="{FF2B5EF4-FFF2-40B4-BE49-F238E27FC236}">
                <a16:creationId xmlns:a16="http://schemas.microsoft.com/office/drawing/2014/main" id="{C7AEE915-8963-1A69-651D-39E46DA6D4A7}"/>
              </a:ext>
            </a:extLst>
          </p:cNvPr>
          <p:cNvSpPr>
            <a:spLocks noGrp="1"/>
          </p:cNvSpPr>
          <p:nvPr>
            <p:ph idx="1"/>
          </p:nvPr>
        </p:nvSpPr>
        <p:spPr>
          <a:xfrm>
            <a:off x="838200" y="1403350"/>
            <a:ext cx="10515600" cy="4351338"/>
          </a:xfrm>
          <a:solidFill>
            <a:srgbClr val="FBF0EC"/>
          </a:solidFill>
        </p:spPr>
        <p:txBody>
          <a:bodyPr/>
          <a:lstStyle/>
          <a:p>
            <a:r>
              <a:rPr lang="en-GB" altLang="tr-TR" b="1" dirty="0"/>
              <a:t>Anti-Corn Law League</a:t>
            </a:r>
            <a:r>
              <a:rPr lang="en-GB" altLang="tr-TR" dirty="0"/>
              <a:t>: </a:t>
            </a:r>
            <a:r>
              <a:rPr lang="en-US" altLang="tr-TR" dirty="0"/>
              <a:t>A Corn Law was first introduced in Britain in 1804, when the landowners, who dominated Parliament, sought to protect their profits by imposing a duty on imported corn. During the Napoleonic Wars, it had not been possible to import corn from Europe. This led to an expansion of British wheat farming and to high bread prices. </a:t>
            </a:r>
            <a:endParaRPr lang="tr-TR" alt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a:extLst>
              <a:ext uri="{FF2B5EF4-FFF2-40B4-BE49-F238E27FC236}">
                <a16:creationId xmlns:a16="http://schemas.microsoft.com/office/drawing/2014/main" id="{95F1165D-0084-577F-7D59-8573B7992562}"/>
              </a:ext>
            </a:extLst>
          </p:cNvPr>
          <p:cNvSpPr>
            <a:spLocks noGrp="1"/>
          </p:cNvSpPr>
          <p:nvPr>
            <p:ph type="title"/>
          </p:nvPr>
        </p:nvSpPr>
        <p:spPr>
          <a:xfrm>
            <a:off x="1981200" y="274639"/>
            <a:ext cx="8229600" cy="561975"/>
          </a:xfrm>
        </p:spPr>
        <p:txBody>
          <a:bodyPr/>
          <a:lstStyle/>
          <a:p>
            <a:r>
              <a:rPr lang="tr-TR" altLang="tr-TR" sz="3200"/>
              <a:t>NINETEETH CENTURY ENGLISH NOVEL</a:t>
            </a:r>
          </a:p>
        </p:txBody>
      </p:sp>
      <p:sp>
        <p:nvSpPr>
          <p:cNvPr id="14339" name="İçerik Yer Tutucusu 2">
            <a:extLst>
              <a:ext uri="{FF2B5EF4-FFF2-40B4-BE49-F238E27FC236}">
                <a16:creationId xmlns:a16="http://schemas.microsoft.com/office/drawing/2014/main" id="{C6E3D40B-2A74-3052-5F32-975DB3523549}"/>
              </a:ext>
            </a:extLst>
          </p:cNvPr>
          <p:cNvSpPr>
            <a:spLocks noGrp="1"/>
          </p:cNvSpPr>
          <p:nvPr>
            <p:ph idx="1"/>
          </p:nvPr>
        </p:nvSpPr>
        <p:spPr>
          <a:xfrm>
            <a:off x="528638" y="981075"/>
            <a:ext cx="10744199" cy="5543550"/>
          </a:xfrm>
          <a:solidFill>
            <a:srgbClr val="FBF0EC"/>
          </a:solidFill>
        </p:spPr>
        <p:txBody>
          <a:bodyPr/>
          <a:lstStyle/>
          <a:p>
            <a:r>
              <a:rPr lang="en-GB" altLang="tr-TR" sz="2000" dirty="0"/>
              <a:t>Farmers feared that when the war came to an end in 1815, the importation of foreign corn would lower prices. This fear was justified and the price of corn reached fell from 126. 6d. a quarter in 1812 to 65s. 7d. three years later. British landowners applied pressure on members of the House of Commons to take action to protect the profits of the farmers. Parliament responded by passing a law permitting the import of foreign wheat free of duty only when the domestic price reached 80 shillings per quarter (8 bushels). During the passing of this legislation, Parliament had to be defended by armed troops against a large angry crowd. </a:t>
            </a:r>
          </a:p>
          <a:p>
            <a:endParaRPr lang="en-GB" altLang="tr-TR" sz="2000" dirty="0"/>
          </a:p>
          <a:p>
            <a:r>
              <a:rPr lang="en-GB" altLang="tr-TR" sz="2000" dirty="0"/>
              <a:t>This legislation was hated by the people living in Britain's fast-growing towns who had to pay these higher bread prices. The industrial classes saw  the Corn Laws as an example of how Parliament passed legislation that favoured large landowners. The manufacturers in particular was concerned that the Corn Laws would result in a demand for higher wages.</a:t>
            </a:r>
            <a:br>
              <a:rPr lang="en-GB" altLang="tr-TR" sz="2000" dirty="0"/>
            </a:br>
            <a:endParaRPr lang="tr-TR" altLang="tr-TR"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a:extLst>
              <a:ext uri="{FF2B5EF4-FFF2-40B4-BE49-F238E27FC236}">
                <a16:creationId xmlns:a16="http://schemas.microsoft.com/office/drawing/2014/main" id="{8ADEB5D5-E10B-3F21-E0C8-7FCA3F3D05C1}"/>
              </a:ext>
            </a:extLst>
          </p:cNvPr>
          <p:cNvSpPr>
            <a:spLocks noGrp="1"/>
          </p:cNvSpPr>
          <p:nvPr>
            <p:ph type="title"/>
          </p:nvPr>
        </p:nvSpPr>
        <p:spPr>
          <a:xfrm>
            <a:off x="1981200" y="274639"/>
            <a:ext cx="8229600" cy="561975"/>
          </a:xfrm>
        </p:spPr>
        <p:txBody>
          <a:bodyPr/>
          <a:lstStyle/>
          <a:p>
            <a:r>
              <a:rPr lang="tr-TR" altLang="tr-TR" sz="3200"/>
              <a:t>NINETEETH CENTURY ENGLISH NOVEL</a:t>
            </a:r>
          </a:p>
        </p:txBody>
      </p:sp>
      <p:sp>
        <p:nvSpPr>
          <p:cNvPr id="3" name="İçerik Yer Tutucusu 2">
            <a:extLst>
              <a:ext uri="{FF2B5EF4-FFF2-40B4-BE49-F238E27FC236}">
                <a16:creationId xmlns:a16="http://schemas.microsoft.com/office/drawing/2014/main" id="{4AB24C93-FA59-0234-4237-61FA1C4EEBDD}"/>
              </a:ext>
            </a:extLst>
          </p:cNvPr>
          <p:cNvSpPr>
            <a:spLocks noGrp="1"/>
          </p:cNvSpPr>
          <p:nvPr>
            <p:ph idx="1"/>
          </p:nvPr>
        </p:nvSpPr>
        <p:spPr>
          <a:xfrm>
            <a:off x="1114425" y="895348"/>
            <a:ext cx="10344149" cy="5688013"/>
          </a:xfrm>
          <a:solidFill>
            <a:srgbClr val="FBF0EC"/>
          </a:solidFill>
        </p:spPr>
        <p:txBody>
          <a:bodyPr/>
          <a:lstStyle/>
          <a:p>
            <a:pPr marL="0" indent="0">
              <a:buNone/>
              <a:defRPr/>
            </a:pPr>
            <a:r>
              <a:rPr lang="en-US" sz="2000" b="1" dirty="0"/>
              <a:t>Anti-Corn Law League,</a:t>
            </a:r>
            <a:r>
              <a:rPr lang="en-US" sz="2000" dirty="0"/>
              <a:t> founded in 1839, devoted itself to fight England’s Corn Laws and regulations governing the import and export of grain. It was led by Richard Cobden, who saw the laws as both morally wrong and economically damaging. </a:t>
            </a:r>
          </a:p>
          <a:p>
            <a:pPr marL="0" indent="0">
              <a:buNone/>
              <a:defRPr/>
            </a:pPr>
            <a:r>
              <a:rPr lang="en-US" sz="2000" dirty="0"/>
              <a:t>The league mobilized the industrial middle classes against the landlords, and Cobden won over the prime minister, Sir Robert Peel. The Corn Laws were repealed in 1846.</a:t>
            </a:r>
          </a:p>
          <a:p>
            <a:pPr marL="0" indent="0">
              <a:buNone/>
              <a:defRPr/>
            </a:pPr>
            <a:endParaRPr lang="en-US" sz="2000" dirty="0"/>
          </a:p>
          <a:p>
            <a:pPr marL="0" indent="0">
              <a:buNone/>
              <a:defRPr/>
            </a:pPr>
            <a:r>
              <a:rPr lang="en-US" sz="2000" dirty="0"/>
              <a:t>The Leaguers argued persuasively that repeal of the Corn Laws and subsequent free trade would:</a:t>
            </a:r>
          </a:p>
          <a:p>
            <a:pPr>
              <a:buFont typeface="Arial" charset="0"/>
              <a:buChar char="•"/>
              <a:defRPr/>
            </a:pPr>
            <a:r>
              <a:rPr lang="en-US" sz="2000" dirty="0"/>
              <a:t>give manufactures more outlets for their products</a:t>
            </a:r>
          </a:p>
          <a:p>
            <a:pPr>
              <a:buFont typeface="Arial" charset="0"/>
              <a:buChar char="•"/>
              <a:defRPr/>
            </a:pPr>
            <a:r>
              <a:rPr lang="en-US" sz="2000" dirty="0"/>
              <a:t>expand employment</a:t>
            </a:r>
          </a:p>
          <a:p>
            <a:pPr>
              <a:buFont typeface="Arial" charset="0"/>
              <a:buChar char="•"/>
              <a:defRPr/>
            </a:pPr>
            <a:r>
              <a:rPr lang="en-US" sz="2000" dirty="0"/>
              <a:t>lower the price of bread</a:t>
            </a:r>
          </a:p>
          <a:p>
            <a:pPr>
              <a:buFont typeface="Arial" charset="0"/>
              <a:buChar char="•"/>
              <a:defRPr/>
            </a:pPr>
            <a:r>
              <a:rPr lang="en-US" sz="2000" dirty="0"/>
              <a:t>make British agriculture more efficient and productive</a:t>
            </a:r>
          </a:p>
          <a:p>
            <a:pPr>
              <a:buFont typeface="Arial" charset="0"/>
              <a:buChar char="•"/>
              <a:defRPr/>
            </a:pPr>
            <a:r>
              <a:rPr lang="en-US" sz="2000" dirty="0"/>
              <a:t>expose trade and agriculture to foreign competition</a:t>
            </a:r>
          </a:p>
          <a:p>
            <a:pPr>
              <a:buFont typeface="Arial" charset="0"/>
              <a:buChar char="•"/>
              <a:defRPr/>
            </a:pPr>
            <a:r>
              <a:rPr lang="en-US" sz="2000" dirty="0"/>
              <a:t>promote international peace through trade contact</a:t>
            </a:r>
          </a:p>
          <a:p>
            <a:pPr>
              <a:buFont typeface="Arial" charset="0"/>
              <a:buChar char="•"/>
              <a:defRPr/>
            </a:pP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B2A807-BC77-D86B-6FC4-3C581F81F8ED}"/>
              </a:ext>
            </a:extLst>
          </p:cNvPr>
          <p:cNvSpPr>
            <a:spLocks noGrp="1"/>
          </p:cNvSpPr>
          <p:nvPr>
            <p:ph type="title"/>
          </p:nvPr>
        </p:nvSpPr>
        <p:spPr/>
        <p:txBody>
          <a:bodyPr/>
          <a:lstStyle/>
          <a:p>
            <a:r>
              <a:rPr lang="tr-TR" b="1" dirty="0"/>
              <a:t>MIDDLE VICTORIAN PERIOD (1848-1870)</a:t>
            </a:r>
          </a:p>
        </p:txBody>
      </p:sp>
      <p:sp>
        <p:nvSpPr>
          <p:cNvPr id="3" name="İçerik Yer Tutucusu 2">
            <a:extLst>
              <a:ext uri="{FF2B5EF4-FFF2-40B4-BE49-F238E27FC236}">
                <a16:creationId xmlns:a16="http://schemas.microsoft.com/office/drawing/2014/main" id="{D5FE8C7D-1841-3A36-08E0-DA7B92EF07A6}"/>
              </a:ext>
            </a:extLst>
          </p:cNvPr>
          <p:cNvSpPr>
            <a:spLocks noGrp="1"/>
          </p:cNvSpPr>
          <p:nvPr>
            <p:ph idx="1"/>
          </p:nvPr>
        </p:nvSpPr>
        <p:spPr>
          <a:solidFill>
            <a:srgbClr val="FBF0EC"/>
          </a:solidFill>
        </p:spPr>
        <p:txBody>
          <a:bodyPr/>
          <a:lstStyle/>
          <a:p>
            <a:r>
              <a:rPr lang="tr-TR" dirty="0" err="1"/>
              <a:t>Empowered</a:t>
            </a:r>
            <a:r>
              <a:rPr lang="tr-TR" dirty="0"/>
              <a:t> </a:t>
            </a:r>
            <a:r>
              <a:rPr lang="tr-TR" dirty="0" err="1"/>
              <a:t>middle</a:t>
            </a:r>
            <a:r>
              <a:rPr lang="tr-TR" dirty="0"/>
              <a:t> </a:t>
            </a:r>
            <a:r>
              <a:rPr lang="tr-TR" dirty="0" err="1"/>
              <a:t>class</a:t>
            </a:r>
            <a:endParaRPr lang="tr-TR" dirty="0"/>
          </a:p>
          <a:p>
            <a:r>
              <a:rPr lang="tr-TR" dirty="0"/>
              <a:t>Time of </a:t>
            </a:r>
            <a:r>
              <a:rPr lang="tr-TR" dirty="0" err="1"/>
              <a:t>prosperity</a:t>
            </a:r>
            <a:r>
              <a:rPr lang="tr-TR" dirty="0"/>
              <a:t> </a:t>
            </a:r>
            <a:r>
              <a:rPr lang="tr-TR" dirty="0" err="1"/>
              <a:t>and</a:t>
            </a:r>
            <a:r>
              <a:rPr lang="tr-TR" dirty="0"/>
              <a:t> </a:t>
            </a:r>
            <a:r>
              <a:rPr lang="tr-TR" dirty="0" err="1"/>
              <a:t>progress</a:t>
            </a:r>
            <a:r>
              <a:rPr lang="tr-TR" dirty="0"/>
              <a:t> (</a:t>
            </a:r>
            <a:r>
              <a:rPr lang="tr-TR" dirty="0" err="1"/>
              <a:t>remember</a:t>
            </a:r>
            <a:r>
              <a:rPr lang="tr-TR" dirty="0"/>
              <a:t> </a:t>
            </a:r>
            <a:r>
              <a:rPr lang="tr-TR" dirty="0" err="1"/>
              <a:t>the</a:t>
            </a:r>
            <a:r>
              <a:rPr lang="tr-TR" dirty="0"/>
              <a:t> Great </a:t>
            </a:r>
            <a:r>
              <a:rPr lang="tr-TR" dirty="0" err="1"/>
              <a:t>Exhibition</a:t>
            </a:r>
            <a:r>
              <a:rPr lang="tr-TR" dirty="0"/>
              <a:t> in 1851)</a:t>
            </a:r>
          </a:p>
          <a:p>
            <a:r>
              <a:rPr lang="tr-TR" dirty="0" err="1"/>
              <a:t>Enormous</a:t>
            </a:r>
            <a:r>
              <a:rPr lang="tr-TR" dirty="0"/>
              <a:t> </a:t>
            </a:r>
            <a:r>
              <a:rPr lang="tr-TR" dirty="0" err="1"/>
              <a:t>investment</a:t>
            </a:r>
            <a:r>
              <a:rPr lang="tr-TR" dirty="0"/>
              <a:t> of </a:t>
            </a:r>
            <a:r>
              <a:rPr lang="tr-TR" dirty="0" err="1"/>
              <a:t>people</a:t>
            </a:r>
            <a:r>
              <a:rPr lang="tr-TR" dirty="0"/>
              <a:t>, </a:t>
            </a:r>
            <a:r>
              <a:rPr lang="tr-TR" dirty="0" err="1"/>
              <a:t>money</a:t>
            </a:r>
            <a:r>
              <a:rPr lang="tr-TR" dirty="0"/>
              <a:t>, </a:t>
            </a:r>
            <a:r>
              <a:rPr lang="tr-TR" dirty="0" err="1"/>
              <a:t>and</a:t>
            </a:r>
            <a:r>
              <a:rPr lang="tr-TR" dirty="0"/>
              <a:t> </a:t>
            </a:r>
            <a:r>
              <a:rPr lang="tr-TR" dirty="0" err="1"/>
              <a:t>technology</a:t>
            </a:r>
            <a:r>
              <a:rPr lang="tr-TR" dirty="0"/>
              <a:t> led </a:t>
            </a:r>
            <a:r>
              <a:rPr lang="tr-TR" dirty="0" err="1"/>
              <a:t>to</a:t>
            </a:r>
            <a:r>
              <a:rPr lang="tr-TR" dirty="0"/>
              <a:t> </a:t>
            </a:r>
            <a:r>
              <a:rPr lang="tr-TR" dirty="0" err="1"/>
              <a:t>the</a:t>
            </a:r>
            <a:r>
              <a:rPr lang="tr-TR" dirty="0"/>
              <a:t> </a:t>
            </a:r>
            <a:r>
              <a:rPr lang="tr-TR" dirty="0" err="1"/>
              <a:t>more</a:t>
            </a:r>
            <a:r>
              <a:rPr lang="tr-TR" dirty="0"/>
              <a:t> </a:t>
            </a:r>
            <a:r>
              <a:rPr lang="tr-TR" dirty="0" err="1"/>
              <a:t>powerful</a:t>
            </a:r>
            <a:r>
              <a:rPr lang="tr-TR" dirty="0"/>
              <a:t> British </a:t>
            </a:r>
            <a:r>
              <a:rPr lang="tr-TR" dirty="0" err="1"/>
              <a:t>Empire</a:t>
            </a:r>
            <a:endParaRPr lang="tr-TR" dirty="0"/>
          </a:p>
          <a:p>
            <a:r>
              <a:rPr lang="tr-TR" dirty="0" err="1"/>
              <a:t>Darwin’s</a:t>
            </a:r>
            <a:r>
              <a:rPr lang="tr-TR" dirty="0"/>
              <a:t> </a:t>
            </a:r>
            <a:r>
              <a:rPr lang="tr-TR" i="1" dirty="0" err="1"/>
              <a:t>Original</a:t>
            </a:r>
            <a:r>
              <a:rPr lang="tr-TR" i="1" dirty="0"/>
              <a:t> </a:t>
            </a:r>
            <a:r>
              <a:rPr lang="tr-TR" i="1" dirty="0" err="1"/>
              <a:t>Species</a:t>
            </a:r>
            <a:r>
              <a:rPr lang="tr-TR" i="1" dirty="0"/>
              <a:t> (1859)</a:t>
            </a:r>
          </a:p>
          <a:p>
            <a:r>
              <a:rPr lang="tr-TR" i="1" dirty="0" err="1"/>
              <a:t>The</a:t>
            </a:r>
            <a:r>
              <a:rPr lang="tr-TR" i="1" dirty="0"/>
              <a:t> </a:t>
            </a:r>
            <a:r>
              <a:rPr lang="tr-TR" i="1" dirty="0" err="1"/>
              <a:t>Man’s</a:t>
            </a:r>
            <a:r>
              <a:rPr lang="tr-TR" i="1" dirty="0"/>
              <a:t> </a:t>
            </a:r>
            <a:r>
              <a:rPr lang="tr-TR" i="1" dirty="0" err="1"/>
              <a:t>Place</a:t>
            </a:r>
            <a:r>
              <a:rPr lang="tr-TR" i="1" dirty="0"/>
              <a:t> in Nature (1863)</a:t>
            </a:r>
          </a:p>
          <a:p>
            <a:r>
              <a:rPr lang="tr-TR" i="1" dirty="0"/>
              <a:t>Jeremy </a:t>
            </a:r>
            <a:r>
              <a:rPr lang="tr-TR" i="1" dirty="0" err="1"/>
              <a:t>Bentham’s</a:t>
            </a:r>
            <a:r>
              <a:rPr lang="tr-TR" i="1" dirty="0"/>
              <a:t> </a:t>
            </a:r>
            <a:r>
              <a:rPr lang="tr-TR" i="1" dirty="0" err="1"/>
              <a:t>Utilitarianism</a:t>
            </a:r>
            <a:r>
              <a:rPr lang="tr-TR" i="1" dirty="0"/>
              <a:t>* (</a:t>
            </a:r>
            <a:r>
              <a:rPr lang="tr-TR" i="1" dirty="0" err="1"/>
              <a:t>Laissez-faire</a:t>
            </a:r>
            <a:r>
              <a:rPr lang="tr-TR" i="1" dirty="0"/>
              <a:t>)</a:t>
            </a:r>
          </a:p>
        </p:txBody>
      </p:sp>
      <p:sp>
        <p:nvSpPr>
          <p:cNvPr id="4" name="Alt Bilgi Yer Tutucusu 3">
            <a:extLst>
              <a:ext uri="{FF2B5EF4-FFF2-40B4-BE49-F238E27FC236}">
                <a16:creationId xmlns:a16="http://schemas.microsoft.com/office/drawing/2014/main" id="{706F633B-FE88-17CF-576A-F8050FCB55A7}"/>
              </a:ext>
            </a:extLst>
          </p:cNvPr>
          <p:cNvSpPr>
            <a:spLocks noGrp="1"/>
          </p:cNvSpPr>
          <p:nvPr>
            <p:ph type="ftr" sz="quarter" idx="11"/>
          </p:nvPr>
        </p:nvSpPr>
        <p:spPr>
          <a:xfrm>
            <a:off x="838200" y="5629275"/>
            <a:ext cx="10515600" cy="682625"/>
          </a:xfrm>
          <a:solidFill>
            <a:schemeClr val="accent3">
              <a:lumMod val="20000"/>
              <a:lumOff val="80000"/>
            </a:schemeClr>
          </a:solidFill>
        </p:spPr>
        <p:txBody>
          <a:bodyPr/>
          <a:lstStyle/>
          <a:p>
            <a:r>
              <a:rPr lang="tr-TR" b="0" i="0" dirty="0">
                <a:solidFill>
                  <a:srgbClr val="1A1A1A"/>
                </a:solidFill>
                <a:effectLst/>
                <a:latin typeface="Times New Roman" panose="02020603050405020304" pitchFamily="18" charset="0"/>
              </a:rPr>
              <a:t>*</a:t>
            </a:r>
            <a:r>
              <a:rPr lang="tr-TR" b="0" i="0" dirty="0" err="1">
                <a:solidFill>
                  <a:srgbClr val="1A1A1A"/>
                </a:solidFill>
                <a:effectLst/>
                <a:latin typeface="Times New Roman" panose="02020603050405020304" pitchFamily="18" charset="0"/>
              </a:rPr>
              <a:t>morally</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right</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action</a:t>
            </a:r>
            <a:r>
              <a:rPr lang="tr-TR" b="0" i="0" dirty="0">
                <a:solidFill>
                  <a:srgbClr val="1A1A1A"/>
                </a:solidFill>
                <a:effectLst/>
                <a:latin typeface="Times New Roman" panose="02020603050405020304" pitchFamily="18" charset="0"/>
              </a:rPr>
              <a:t> is </a:t>
            </a:r>
            <a:r>
              <a:rPr lang="tr-TR" b="0" i="0" dirty="0" err="1">
                <a:solidFill>
                  <a:srgbClr val="1A1A1A"/>
                </a:solidFill>
                <a:effectLst/>
                <a:latin typeface="Times New Roman" panose="02020603050405020304" pitchFamily="18" charset="0"/>
              </a:rPr>
              <a:t>the</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action</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that</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produces</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the</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most</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good</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One</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thing</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to</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note</a:t>
            </a:r>
            <a:r>
              <a:rPr lang="tr-TR" b="0" i="0" dirty="0">
                <a:solidFill>
                  <a:srgbClr val="1A1A1A"/>
                </a:solidFill>
                <a:effectLst/>
                <a:latin typeface="Times New Roman" panose="02020603050405020304" pitchFamily="18" charset="0"/>
              </a:rPr>
              <a:t> is </a:t>
            </a:r>
            <a:r>
              <a:rPr lang="tr-TR" b="0" i="0" dirty="0" err="1">
                <a:solidFill>
                  <a:srgbClr val="1A1A1A"/>
                </a:solidFill>
                <a:effectLst/>
                <a:latin typeface="Times New Roman" panose="02020603050405020304" pitchFamily="18" charset="0"/>
              </a:rPr>
              <a:t>that</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the</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theory</a:t>
            </a:r>
            <a:r>
              <a:rPr lang="tr-TR" b="0" i="0" dirty="0">
                <a:solidFill>
                  <a:srgbClr val="1A1A1A"/>
                </a:solidFill>
                <a:effectLst/>
                <a:latin typeface="Times New Roman" panose="02020603050405020304" pitchFamily="18" charset="0"/>
              </a:rPr>
              <a:t> is a form of </a:t>
            </a:r>
            <a:r>
              <a:rPr lang="tr-TR" b="0" i="0" dirty="0" err="1">
                <a:solidFill>
                  <a:srgbClr val="1A1A1A"/>
                </a:solidFill>
                <a:effectLst/>
                <a:latin typeface="Times New Roman" panose="02020603050405020304" pitchFamily="18" charset="0"/>
              </a:rPr>
              <a:t>consequentialism</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the</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right</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action</a:t>
            </a:r>
            <a:r>
              <a:rPr lang="tr-TR" b="0" i="0" dirty="0">
                <a:solidFill>
                  <a:srgbClr val="1A1A1A"/>
                </a:solidFill>
                <a:effectLst/>
                <a:latin typeface="Times New Roman" panose="02020603050405020304" pitchFamily="18" charset="0"/>
              </a:rPr>
              <a:t> is </a:t>
            </a:r>
            <a:r>
              <a:rPr lang="tr-TR" b="0" i="0" dirty="0" err="1">
                <a:solidFill>
                  <a:srgbClr val="1A1A1A"/>
                </a:solidFill>
                <a:effectLst/>
                <a:latin typeface="Times New Roman" panose="02020603050405020304" pitchFamily="18" charset="0"/>
              </a:rPr>
              <a:t>understood</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entirely</a:t>
            </a:r>
            <a:r>
              <a:rPr lang="tr-TR" b="0" i="0" dirty="0">
                <a:solidFill>
                  <a:srgbClr val="1A1A1A"/>
                </a:solidFill>
                <a:effectLst/>
                <a:latin typeface="Times New Roman" panose="02020603050405020304" pitchFamily="18" charset="0"/>
              </a:rPr>
              <a:t> in </a:t>
            </a:r>
            <a:r>
              <a:rPr lang="tr-TR" b="0" i="0" dirty="0" err="1">
                <a:solidFill>
                  <a:srgbClr val="1A1A1A"/>
                </a:solidFill>
                <a:effectLst/>
                <a:latin typeface="Times New Roman" panose="02020603050405020304" pitchFamily="18" charset="0"/>
              </a:rPr>
              <a:t>terms</a:t>
            </a:r>
            <a:r>
              <a:rPr lang="tr-TR" b="0" i="0" dirty="0">
                <a:solidFill>
                  <a:srgbClr val="1A1A1A"/>
                </a:solidFill>
                <a:effectLst/>
                <a:latin typeface="Times New Roman" panose="02020603050405020304" pitchFamily="18" charset="0"/>
              </a:rPr>
              <a:t> of </a:t>
            </a:r>
            <a:r>
              <a:rPr lang="tr-TR" b="0" i="0" dirty="0" err="1">
                <a:solidFill>
                  <a:srgbClr val="1A1A1A"/>
                </a:solidFill>
                <a:effectLst/>
                <a:latin typeface="Times New Roman" panose="02020603050405020304" pitchFamily="18" charset="0"/>
              </a:rPr>
              <a:t>consequences</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produced</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It</a:t>
            </a:r>
            <a:r>
              <a:rPr lang="tr-TR" b="0" i="0" dirty="0">
                <a:solidFill>
                  <a:srgbClr val="1A1A1A"/>
                </a:solidFill>
                <a:effectLst/>
                <a:latin typeface="Times New Roman" panose="02020603050405020304" pitchFamily="18" charset="0"/>
              </a:rPr>
              <a:t> is </a:t>
            </a:r>
            <a:r>
              <a:rPr lang="tr-TR" b="0" i="0" dirty="0" err="1">
                <a:solidFill>
                  <a:srgbClr val="1A1A1A"/>
                </a:solidFill>
                <a:effectLst/>
                <a:latin typeface="Times New Roman" panose="02020603050405020304" pitchFamily="18" charset="0"/>
              </a:rPr>
              <a:t>associated</a:t>
            </a:r>
            <a:r>
              <a:rPr lang="tr-TR" b="0" i="0" dirty="0">
                <a:solidFill>
                  <a:srgbClr val="1A1A1A"/>
                </a:solidFill>
                <a:effectLst/>
                <a:latin typeface="Times New Roman" panose="02020603050405020304" pitchFamily="18" charset="0"/>
              </a:rPr>
              <a:t> </a:t>
            </a:r>
            <a:r>
              <a:rPr lang="tr-TR" b="0" i="0" dirty="0" err="1">
                <a:solidFill>
                  <a:srgbClr val="1A1A1A"/>
                </a:solidFill>
                <a:effectLst/>
                <a:latin typeface="Times New Roman" panose="02020603050405020304" pitchFamily="18" charset="0"/>
              </a:rPr>
              <a:t>wit</a:t>
            </a:r>
            <a:r>
              <a:rPr lang="tr-TR" dirty="0" err="1">
                <a:solidFill>
                  <a:srgbClr val="1A1A1A"/>
                </a:solidFill>
                <a:latin typeface="Times New Roman" panose="02020603050405020304" pitchFamily="18" charset="0"/>
              </a:rPr>
              <a:t>h</a:t>
            </a:r>
            <a:r>
              <a:rPr lang="tr-TR" dirty="0">
                <a:solidFill>
                  <a:srgbClr val="1A1A1A"/>
                </a:solidFill>
                <a:latin typeface="Times New Roman" panose="02020603050405020304" pitchFamily="18" charset="0"/>
              </a:rPr>
              <a:t> </a:t>
            </a:r>
            <a:r>
              <a:rPr lang="tr-TR" dirty="0" err="1">
                <a:solidFill>
                  <a:srgbClr val="1A1A1A"/>
                </a:solidFill>
                <a:latin typeface="Times New Roman" panose="02020603050405020304" pitchFamily="18" charset="0"/>
              </a:rPr>
              <a:t>hedonism</a:t>
            </a:r>
            <a:r>
              <a:rPr lang="tr-TR" dirty="0">
                <a:solidFill>
                  <a:srgbClr val="1A1A1A"/>
                </a:solidFill>
                <a:latin typeface="Times New Roman" panose="02020603050405020304" pitchFamily="18" charset="0"/>
              </a:rPr>
              <a:t> </a:t>
            </a:r>
            <a:r>
              <a:rPr lang="tr-TR" dirty="0" err="1">
                <a:solidFill>
                  <a:srgbClr val="1A1A1A"/>
                </a:solidFill>
                <a:latin typeface="Times New Roman" panose="02020603050405020304" pitchFamily="18" charset="0"/>
              </a:rPr>
              <a:t>and</a:t>
            </a:r>
            <a:r>
              <a:rPr lang="tr-TR" dirty="0">
                <a:solidFill>
                  <a:srgbClr val="1A1A1A"/>
                </a:solidFill>
                <a:latin typeface="Times New Roman" panose="02020603050405020304" pitchFamily="18" charset="0"/>
              </a:rPr>
              <a:t> </a:t>
            </a:r>
            <a:r>
              <a:rPr lang="tr-TR" dirty="0" err="1">
                <a:solidFill>
                  <a:srgbClr val="1A1A1A"/>
                </a:solidFill>
                <a:latin typeface="Times New Roman" panose="02020603050405020304" pitchFamily="18" charset="0"/>
              </a:rPr>
              <a:t>totalitarianism</a:t>
            </a:r>
            <a:r>
              <a:rPr lang="tr-TR" dirty="0">
                <a:solidFill>
                  <a:srgbClr val="1A1A1A"/>
                </a:solidFill>
                <a:latin typeface="Times New Roman" panose="02020603050405020304" pitchFamily="18" charset="0"/>
              </a:rPr>
              <a:t>.</a:t>
            </a:r>
            <a:endParaRPr lang="en-US" dirty="0"/>
          </a:p>
        </p:txBody>
      </p:sp>
    </p:spTree>
    <p:extLst>
      <p:ext uri="{BB962C8B-B14F-4D97-AF65-F5344CB8AC3E}">
        <p14:creationId xmlns:p14="http://schemas.microsoft.com/office/powerpoint/2010/main" val="1245768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6E0A4E-32E2-1323-DDAC-DCCCE937B53E}"/>
              </a:ext>
            </a:extLst>
          </p:cNvPr>
          <p:cNvSpPr>
            <a:spLocks noGrp="1"/>
          </p:cNvSpPr>
          <p:nvPr>
            <p:ph type="title"/>
          </p:nvPr>
        </p:nvSpPr>
        <p:spPr/>
        <p:txBody>
          <a:bodyPr/>
          <a:lstStyle/>
          <a:p>
            <a:r>
              <a:rPr lang="tr-TR" b="1" dirty="0"/>
              <a:t>LATE VICTORIAN PERIOD (1870-1901)</a:t>
            </a:r>
          </a:p>
        </p:txBody>
      </p:sp>
      <p:sp>
        <p:nvSpPr>
          <p:cNvPr id="3" name="İçerik Yer Tutucusu 2">
            <a:extLst>
              <a:ext uri="{FF2B5EF4-FFF2-40B4-BE49-F238E27FC236}">
                <a16:creationId xmlns:a16="http://schemas.microsoft.com/office/drawing/2014/main" id="{32BD1732-96C7-479D-D68F-7969E1F7D722}"/>
              </a:ext>
            </a:extLst>
          </p:cNvPr>
          <p:cNvSpPr>
            <a:spLocks noGrp="1"/>
          </p:cNvSpPr>
          <p:nvPr>
            <p:ph idx="1"/>
          </p:nvPr>
        </p:nvSpPr>
        <p:spPr>
          <a:xfrm>
            <a:off x="838200" y="1690688"/>
            <a:ext cx="10515600" cy="4351338"/>
          </a:xfrm>
          <a:solidFill>
            <a:srgbClr val="FBF0EC"/>
          </a:solidFill>
        </p:spPr>
        <p:txBody>
          <a:bodyPr/>
          <a:lstStyle/>
          <a:p>
            <a:r>
              <a:rPr lang="tr-TR" dirty="0" err="1"/>
              <a:t>The</a:t>
            </a:r>
            <a:r>
              <a:rPr lang="tr-TR" dirty="0"/>
              <a:t> </a:t>
            </a:r>
            <a:r>
              <a:rPr lang="tr-TR" dirty="0" err="1"/>
              <a:t>growing</a:t>
            </a:r>
            <a:r>
              <a:rPr lang="tr-TR" dirty="0"/>
              <a:t> </a:t>
            </a:r>
            <a:r>
              <a:rPr lang="tr-TR" dirty="0" err="1"/>
              <a:t>threats</a:t>
            </a:r>
            <a:r>
              <a:rPr lang="tr-TR" dirty="0"/>
              <a:t> </a:t>
            </a:r>
            <a:r>
              <a:rPr lang="tr-TR" dirty="0" err="1"/>
              <a:t>to</a:t>
            </a:r>
            <a:r>
              <a:rPr lang="tr-TR" dirty="0"/>
              <a:t> </a:t>
            </a:r>
            <a:r>
              <a:rPr lang="tr-TR" dirty="0" err="1"/>
              <a:t>the</a:t>
            </a:r>
            <a:r>
              <a:rPr lang="tr-TR" dirty="0"/>
              <a:t> </a:t>
            </a:r>
            <a:r>
              <a:rPr lang="tr-TR" dirty="0" err="1"/>
              <a:t>Empire</a:t>
            </a:r>
            <a:endParaRPr lang="tr-TR" dirty="0"/>
          </a:p>
          <a:p>
            <a:r>
              <a:rPr lang="tr-TR" dirty="0" err="1"/>
              <a:t>Beginning</a:t>
            </a:r>
            <a:r>
              <a:rPr lang="tr-TR" dirty="0"/>
              <a:t> of </a:t>
            </a:r>
            <a:r>
              <a:rPr lang="tr-TR" dirty="0" err="1"/>
              <a:t>socialist</a:t>
            </a:r>
            <a:r>
              <a:rPr lang="tr-TR" dirty="0"/>
              <a:t> </a:t>
            </a:r>
            <a:r>
              <a:rPr lang="tr-TR" dirty="0" err="1"/>
              <a:t>movement</a:t>
            </a:r>
            <a:endParaRPr lang="tr-TR" dirty="0"/>
          </a:p>
          <a:p>
            <a:r>
              <a:rPr lang="tr-TR" dirty="0"/>
              <a:t>Karl Marx </a:t>
            </a:r>
            <a:r>
              <a:rPr lang="tr-TR" dirty="0" err="1"/>
              <a:t>and</a:t>
            </a:r>
            <a:r>
              <a:rPr lang="tr-TR" dirty="0"/>
              <a:t> Hegel</a:t>
            </a:r>
          </a:p>
          <a:p>
            <a:r>
              <a:rPr lang="tr-TR" dirty="0" err="1"/>
              <a:t>The</a:t>
            </a:r>
            <a:r>
              <a:rPr lang="tr-TR" dirty="0"/>
              <a:t> </a:t>
            </a:r>
            <a:r>
              <a:rPr lang="tr-TR" dirty="0" err="1"/>
              <a:t>literature</a:t>
            </a:r>
            <a:r>
              <a:rPr lang="tr-TR" dirty="0"/>
              <a:t> of the1890s is </a:t>
            </a:r>
            <a:r>
              <a:rPr lang="tr-TR" dirty="0" err="1"/>
              <a:t>characterized</a:t>
            </a:r>
            <a:r>
              <a:rPr lang="tr-TR" dirty="0"/>
              <a:t> </a:t>
            </a:r>
            <a:r>
              <a:rPr lang="tr-TR" dirty="0" err="1"/>
              <a:t>by</a:t>
            </a:r>
            <a:r>
              <a:rPr lang="tr-TR" dirty="0"/>
              <a:t> self-</a:t>
            </a:r>
            <a:r>
              <a:rPr lang="tr-TR" dirty="0" err="1"/>
              <a:t>conscious</a:t>
            </a:r>
            <a:r>
              <a:rPr lang="tr-TR" dirty="0"/>
              <a:t> </a:t>
            </a:r>
            <a:r>
              <a:rPr lang="tr-TR" dirty="0" err="1"/>
              <a:t>melancholy</a:t>
            </a:r>
            <a:r>
              <a:rPr lang="tr-TR" dirty="0"/>
              <a:t> </a:t>
            </a:r>
            <a:r>
              <a:rPr lang="tr-TR" dirty="0" err="1"/>
              <a:t>and</a:t>
            </a:r>
            <a:r>
              <a:rPr lang="tr-TR" dirty="0"/>
              <a:t> </a:t>
            </a:r>
            <a:r>
              <a:rPr lang="tr-TR" dirty="0" err="1"/>
              <a:t>aestehitism</a:t>
            </a:r>
            <a:endParaRPr lang="tr-TR" dirty="0"/>
          </a:p>
          <a:p>
            <a:r>
              <a:rPr lang="tr-TR" dirty="0" err="1"/>
              <a:t>Pessimism</a:t>
            </a:r>
            <a:r>
              <a:rPr lang="tr-TR" dirty="0"/>
              <a:t> since </a:t>
            </a:r>
            <a:r>
              <a:rPr lang="tr-TR" dirty="0" err="1"/>
              <a:t>victorian</a:t>
            </a:r>
            <a:r>
              <a:rPr lang="tr-TR" dirty="0"/>
              <a:t> </a:t>
            </a:r>
            <a:r>
              <a:rPr lang="tr-TR" dirty="0" err="1"/>
              <a:t>values</a:t>
            </a:r>
            <a:r>
              <a:rPr lang="tr-TR" dirty="0"/>
              <a:t>* </a:t>
            </a:r>
            <a:r>
              <a:rPr lang="tr-TR" dirty="0" err="1"/>
              <a:t>were</a:t>
            </a:r>
            <a:r>
              <a:rPr lang="tr-TR" dirty="0"/>
              <a:t> </a:t>
            </a:r>
            <a:r>
              <a:rPr lang="tr-TR" dirty="0" err="1"/>
              <a:t>shaken</a:t>
            </a:r>
            <a:endParaRPr lang="tr-TR" dirty="0"/>
          </a:p>
          <a:p>
            <a:r>
              <a:rPr lang="tr-TR" dirty="0" err="1"/>
              <a:t>Beginning</a:t>
            </a:r>
            <a:r>
              <a:rPr lang="tr-TR" dirty="0"/>
              <a:t> of </a:t>
            </a:r>
            <a:r>
              <a:rPr lang="tr-TR" dirty="0" err="1"/>
              <a:t>the</a:t>
            </a:r>
            <a:r>
              <a:rPr lang="tr-TR" dirty="0"/>
              <a:t> </a:t>
            </a:r>
            <a:r>
              <a:rPr lang="tr-TR" dirty="0" err="1"/>
              <a:t>modernist</a:t>
            </a:r>
            <a:r>
              <a:rPr lang="tr-TR" dirty="0"/>
              <a:t> </a:t>
            </a:r>
            <a:r>
              <a:rPr lang="tr-TR" dirty="0" err="1"/>
              <a:t>movement</a:t>
            </a:r>
            <a:endParaRPr lang="tr-TR" dirty="0"/>
          </a:p>
          <a:p>
            <a:r>
              <a:rPr lang="tr-TR" dirty="0" err="1"/>
              <a:t>The</a:t>
            </a:r>
            <a:r>
              <a:rPr lang="tr-TR" dirty="0"/>
              <a:t> </a:t>
            </a:r>
            <a:r>
              <a:rPr lang="tr-TR" dirty="0" err="1"/>
              <a:t>growth</a:t>
            </a:r>
            <a:r>
              <a:rPr lang="tr-TR" dirty="0"/>
              <a:t> of </a:t>
            </a:r>
            <a:r>
              <a:rPr lang="tr-TR" dirty="0" err="1"/>
              <a:t>periodicals</a:t>
            </a:r>
            <a:endParaRPr lang="tr-TR" dirty="0"/>
          </a:p>
        </p:txBody>
      </p:sp>
      <p:sp>
        <p:nvSpPr>
          <p:cNvPr id="4" name="Alt Bilgi Yer Tutucusu 3">
            <a:extLst>
              <a:ext uri="{FF2B5EF4-FFF2-40B4-BE49-F238E27FC236}">
                <a16:creationId xmlns:a16="http://schemas.microsoft.com/office/drawing/2014/main" id="{03C080A2-9802-7FA4-5045-B94146CE73DF}"/>
              </a:ext>
            </a:extLst>
          </p:cNvPr>
          <p:cNvSpPr>
            <a:spLocks noGrp="1"/>
          </p:cNvSpPr>
          <p:nvPr>
            <p:ph type="ftr" sz="quarter" idx="11"/>
          </p:nvPr>
        </p:nvSpPr>
        <p:spPr>
          <a:xfrm>
            <a:off x="685801" y="6310312"/>
            <a:ext cx="10301288" cy="365125"/>
          </a:xfrm>
          <a:solidFill>
            <a:schemeClr val="accent3">
              <a:lumMod val="20000"/>
              <a:lumOff val="80000"/>
            </a:schemeClr>
          </a:solidFill>
        </p:spPr>
        <p:txBody>
          <a:bodyPr/>
          <a:lstStyle/>
          <a:p>
            <a:r>
              <a:rPr lang="en-US" dirty="0"/>
              <a:t>Domesticity, respectability, family repression, tradition, conservatism, religion</a:t>
            </a:r>
          </a:p>
        </p:txBody>
      </p:sp>
    </p:spTree>
    <p:extLst>
      <p:ext uri="{BB962C8B-B14F-4D97-AF65-F5344CB8AC3E}">
        <p14:creationId xmlns:p14="http://schemas.microsoft.com/office/powerpoint/2010/main" val="3997505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A208AD-2955-1A0C-B43E-56338F806154}"/>
              </a:ext>
            </a:extLst>
          </p:cNvPr>
          <p:cNvSpPr>
            <a:spLocks noGrp="1"/>
          </p:cNvSpPr>
          <p:nvPr>
            <p:ph type="title"/>
          </p:nvPr>
        </p:nvSpPr>
        <p:spPr/>
        <p:txBody>
          <a:bodyPr/>
          <a:lstStyle/>
          <a:p>
            <a:r>
              <a:rPr lang="tr-TR" b="1" dirty="0" err="1"/>
              <a:t>Cont’d</a:t>
            </a:r>
            <a:r>
              <a:rPr lang="tr-TR" b="1" dirty="0"/>
              <a:t>…</a:t>
            </a:r>
          </a:p>
        </p:txBody>
      </p:sp>
      <p:sp>
        <p:nvSpPr>
          <p:cNvPr id="3" name="İçerik Yer Tutucusu 2">
            <a:extLst>
              <a:ext uri="{FF2B5EF4-FFF2-40B4-BE49-F238E27FC236}">
                <a16:creationId xmlns:a16="http://schemas.microsoft.com/office/drawing/2014/main" id="{1EE69955-B42E-15A2-EE7F-CF0FB47BDE8E}"/>
              </a:ext>
            </a:extLst>
          </p:cNvPr>
          <p:cNvSpPr>
            <a:spLocks noGrp="1"/>
          </p:cNvSpPr>
          <p:nvPr>
            <p:ph idx="1"/>
          </p:nvPr>
        </p:nvSpPr>
        <p:spPr>
          <a:solidFill>
            <a:srgbClr val="FBF0EC"/>
          </a:solidFill>
        </p:spPr>
        <p:txBody>
          <a:bodyPr/>
          <a:lstStyle/>
          <a:p>
            <a:pPr>
              <a:lnSpc>
                <a:spcPct val="150000"/>
              </a:lnSpc>
            </a:pPr>
            <a:r>
              <a:rPr lang="tr-TR" dirty="0" err="1"/>
              <a:t>Naturalism</a:t>
            </a:r>
            <a:r>
              <a:rPr lang="tr-TR" dirty="0"/>
              <a:t>: Man is </a:t>
            </a:r>
            <a:r>
              <a:rPr lang="tr-TR" dirty="0" err="1"/>
              <a:t>conditioned</a:t>
            </a:r>
            <a:r>
              <a:rPr lang="tr-TR" dirty="0"/>
              <a:t> </a:t>
            </a:r>
            <a:r>
              <a:rPr lang="tr-TR" dirty="0" err="1"/>
              <a:t>and</a:t>
            </a:r>
            <a:r>
              <a:rPr lang="tr-TR" dirty="0"/>
              <a:t> </a:t>
            </a:r>
            <a:r>
              <a:rPr lang="tr-TR" dirty="0" err="1"/>
              <a:t>doomed</a:t>
            </a:r>
            <a:r>
              <a:rPr lang="tr-TR" dirty="0"/>
              <a:t> </a:t>
            </a:r>
            <a:r>
              <a:rPr lang="tr-TR" dirty="0" err="1"/>
              <a:t>by</a:t>
            </a:r>
            <a:r>
              <a:rPr lang="tr-TR" dirty="0"/>
              <a:t> his </a:t>
            </a:r>
            <a:r>
              <a:rPr lang="tr-TR" dirty="0" err="1"/>
              <a:t>enviroenment</a:t>
            </a:r>
            <a:r>
              <a:rPr lang="tr-TR" dirty="0"/>
              <a:t>.</a:t>
            </a:r>
          </a:p>
          <a:p>
            <a:pPr>
              <a:lnSpc>
                <a:spcPct val="150000"/>
              </a:lnSpc>
            </a:pPr>
            <a:r>
              <a:rPr lang="tr-TR" dirty="0"/>
              <a:t>1871: </a:t>
            </a:r>
            <a:r>
              <a:rPr lang="tr-TR" dirty="0" err="1"/>
              <a:t>Union</a:t>
            </a:r>
            <a:r>
              <a:rPr lang="tr-TR" dirty="0"/>
              <a:t> </a:t>
            </a:r>
            <a:r>
              <a:rPr lang="tr-TR" dirty="0" err="1"/>
              <a:t>Act</a:t>
            </a:r>
            <a:endParaRPr lang="tr-TR" dirty="0"/>
          </a:p>
          <a:p>
            <a:pPr>
              <a:lnSpc>
                <a:spcPct val="150000"/>
              </a:lnSpc>
            </a:pPr>
            <a:r>
              <a:rPr lang="tr-TR" dirty="0"/>
              <a:t>1880- First </a:t>
            </a:r>
            <a:r>
              <a:rPr lang="tr-TR" dirty="0" err="1"/>
              <a:t>Labour</a:t>
            </a:r>
            <a:r>
              <a:rPr lang="tr-TR" dirty="0"/>
              <a:t> </a:t>
            </a:r>
            <a:r>
              <a:rPr lang="tr-TR" dirty="0" err="1"/>
              <a:t>Party</a:t>
            </a:r>
            <a:endParaRPr lang="tr-TR" dirty="0"/>
          </a:p>
        </p:txBody>
      </p:sp>
      <p:sp>
        <p:nvSpPr>
          <p:cNvPr id="4" name="Alt Bilgi Yer Tutucusu 3">
            <a:extLst>
              <a:ext uri="{FF2B5EF4-FFF2-40B4-BE49-F238E27FC236}">
                <a16:creationId xmlns:a16="http://schemas.microsoft.com/office/drawing/2014/main" id="{9CADA9EC-659D-2B35-211B-C4518B45848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24400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6EA38-132F-F64C-AD4D-5060A0CA39D3}"/>
              </a:ext>
            </a:extLst>
          </p:cNvPr>
          <p:cNvSpPr>
            <a:spLocks noGrp="1"/>
          </p:cNvSpPr>
          <p:nvPr>
            <p:ph type="title"/>
          </p:nvPr>
        </p:nvSpPr>
        <p:spPr/>
        <p:txBody>
          <a:bodyPr/>
          <a:lstStyle/>
          <a:p>
            <a:r>
              <a:rPr lang="en-TR" dirty="0"/>
              <a:t>Women</a:t>
            </a:r>
          </a:p>
        </p:txBody>
      </p:sp>
      <p:sp>
        <p:nvSpPr>
          <p:cNvPr id="3" name="Content Placeholder 2">
            <a:extLst>
              <a:ext uri="{FF2B5EF4-FFF2-40B4-BE49-F238E27FC236}">
                <a16:creationId xmlns:a16="http://schemas.microsoft.com/office/drawing/2014/main" id="{B7284E2A-61DE-E542-95FF-3B1FCC91A65A}"/>
              </a:ext>
            </a:extLst>
          </p:cNvPr>
          <p:cNvSpPr>
            <a:spLocks noGrp="1"/>
          </p:cNvSpPr>
          <p:nvPr>
            <p:ph idx="1"/>
          </p:nvPr>
        </p:nvSpPr>
        <p:spPr>
          <a:solidFill>
            <a:srgbClr val="FBF0EC"/>
          </a:solidFill>
        </p:spPr>
        <p:txBody>
          <a:bodyPr>
            <a:normAutofit fontScale="92500" lnSpcReduction="10000"/>
          </a:bodyPr>
          <a:lstStyle/>
          <a:p>
            <a:r>
              <a:rPr lang="tr-TR" dirty="0" err="1"/>
              <a:t>The</a:t>
            </a:r>
            <a:r>
              <a:rPr lang="tr-TR" dirty="0"/>
              <a:t> </a:t>
            </a:r>
            <a:r>
              <a:rPr lang="tr-TR" dirty="0" err="1"/>
              <a:t>Angel</a:t>
            </a:r>
            <a:r>
              <a:rPr lang="tr-TR" dirty="0"/>
              <a:t> in </a:t>
            </a:r>
            <a:r>
              <a:rPr lang="tr-TR" dirty="0" err="1"/>
              <a:t>the</a:t>
            </a:r>
            <a:r>
              <a:rPr lang="tr-TR" dirty="0"/>
              <a:t> House (</a:t>
            </a:r>
            <a:r>
              <a:rPr lang="tr-TR" dirty="0" err="1"/>
              <a:t>idealized</a:t>
            </a:r>
            <a:r>
              <a:rPr lang="tr-TR" dirty="0"/>
              <a:t> </a:t>
            </a:r>
            <a:r>
              <a:rPr lang="tr-TR" dirty="0" err="1"/>
              <a:t>domesticity</a:t>
            </a:r>
            <a:r>
              <a:rPr lang="tr-TR" dirty="0"/>
              <a:t>)</a:t>
            </a:r>
          </a:p>
          <a:p>
            <a:r>
              <a:rPr lang="en-TR"/>
              <a:t>Consumers </a:t>
            </a:r>
            <a:r>
              <a:rPr lang="en-TR" dirty="0"/>
              <a:t>= the majority of the reading public</a:t>
            </a:r>
          </a:p>
          <a:p>
            <a:r>
              <a:rPr lang="en-TR" dirty="0"/>
              <a:t>Producers = half the writing population</a:t>
            </a:r>
          </a:p>
          <a:p>
            <a:r>
              <a:rPr lang="en-TR" dirty="0"/>
              <a:t>Subject matter = woman’s sphere, domestic and family-oriented plots</a:t>
            </a:r>
          </a:p>
          <a:p>
            <a:r>
              <a:rPr lang="en-TR" dirty="0"/>
              <a:t>G</a:t>
            </a:r>
            <a:r>
              <a:rPr lang="en-US" dirty="0"/>
              <a:t>a</a:t>
            </a:r>
            <a:r>
              <a:rPr lang="en-TR" dirty="0"/>
              <a:t>ve voice to women on an equal footing with men</a:t>
            </a:r>
          </a:p>
          <a:p>
            <a:pPr marL="0" indent="0" algn="ctr">
              <a:buNone/>
            </a:pPr>
            <a:r>
              <a:rPr lang="en-TR" dirty="0"/>
              <a:t>on the other hand</a:t>
            </a:r>
          </a:p>
          <a:p>
            <a:pPr>
              <a:buFont typeface="Wingdings" pitchFamily="2" charset="2"/>
              <a:buChar char="Ø"/>
            </a:pPr>
            <a:r>
              <a:rPr lang="en-TR" dirty="0"/>
              <a:t>Moral education of the young was a priority</a:t>
            </a:r>
          </a:p>
          <a:p>
            <a:pPr>
              <a:buFont typeface="Wingdings" pitchFamily="2" charset="2"/>
              <a:buChar char="Ø"/>
            </a:pPr>
            <a:r>
              <a:rPr lang="en-TR" dirty="0"/>
              <a:t>Fallen woman should be punished (or the writer would be punished by the critics)</a:t>
            </a:r>
          </a:p>
          <a:p>
            <a:pPr>
              <a:buFont typeface="Wingdings" pitchFamily="2" charset="2"/>
              <a:buChar char="Ø"/>
            </a:pPr>
            <a:r>
              <a:rPr lang="en-TR" dirty="0"/>
              <a:t>Some authors satirized the angelic depiction of women (Thackeray)</a:t>
            </a:r>
          </a:p>
        </p:txBody>
      </p:sp>
      <p:sp>
        <p:nvSpPr>
          <p:cNvPr id="4" name="Alt Bilgi Yer Tutucusu 3">
            <a:extLst>
              <a:ext uri="{FF2B5EF4-FFF2-40B4-BE49-F238E27FC236}">
                <a16:creationId xmlns:a16="http://schemas.microsoft.com/office/drawing/2014/main" id="{012095F4-37BC-C1EC-6AFD-78F840D82F6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08171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a:extLst>
              <a:ext uri="{FF2B5EF4-FFF2-40B4-BE49-F238E27FC236}">
                <a16:creationId xmlns:a16="http://schemas.microsoft.com/office/drawing/2014/main" id="{F5869D55-5D75-8D09-7159-A6E3332C43AC}"/>
              </a:ext>
            </a:extLst>
          </p:cNvPr>
          <p:cNvSpPr>
            <a:spLocks noGrp="1"/>
          </p:cNvSpPr>
          <p:nvPr>
            <p:ph type="title"/>
          </p:nvPr>
        </p:nvSpPr>
        <p:spPr>
          <a:xfrm>
            <a:off x="1981200" y="274639"/>
            <a:ext cx="8229600" cy="706437"/>
          </a:xfrm>
        </p:spPr>
        <p:txBody>
          <a:bodyPr/>
          <a:lstStyle/>
          <a:p>
            <a:r>
              <a:rPr lang="tr-TR" altLang="tr-TR" sz="3200"/>
              <a:t>NINETEETH CENTURY ENGLISH NOVEL</a:t>
            </a:r>
          </a:p>
        </p:txBody>
      </p:sp>
      <p:sp>
        <p:nvSpPr>
          <p:cNvPr id="3" name="İçerik Yer Tutucusu 2">
            <a:extLst>
              <a:ext uri="{FF2B5EF4-FFF2-40B4-BE49-F238E27FC236}">
                <a16:creationId xmlns:a16="http://schemas.microsoft.com/office/drawing/2014/main" id="{0B85F008-3EE4-0AD5-00E2-19994958BE31}"/>
              </a:ext>
            </a:extLst>
          </p:cNvPr>
          <p:cNvSpPr>
            <a:spLocks noGrp="1"/>
          </p:cNvSpPr>
          <p:nvPr>
            <p:ph idx="1"/>
          </p:nvPr>
        </p:nvSpPr>
        <p:spPr>
          <a:xfrm>
            <a:off x="1200150" y="1196975"/>
            <a:ext cx="10315575" cy="4929188"/>
          </a:xfrm>
          <a:solidFill>
            <a:srgbClr val="FBF0EC"/>
          </a:solidFill>
        </p:spPr>
        <p:txBody>
          <a:bodyPr/>
          <a:lstStyle/>
          <a:p>
            <a:pPr marL="0" indent="0">
              <a:buNone/>
              <a:defRPr/>
            </a:pPr>
            <a:r>
              <a:rPr lang="en-US" b="1" dirty="0">
                <a:solidFill>
                  <a:srgbClr val="0070C0"/>
                </a:solidFill>
              </a:rPr>
              <a:t>Religion</a:t>
            </a:r>
            <a:r>
              <a:rPr lang="en-US" dirty="0"/>
              <a:t>: </a:t>
            </a:r>
            <a:r>
              <a:rPr lang="en-GB" sz="2400" dirty="0"/>
              <a:t>Barbara Dennis argues that no period in English history has been as religious as the Victorian period. Religion entered any parts of life and thought as in the Middle Ages. What you believed, what you did not, mattered tremendously during the Victorian period. It affected every area of life, public and private, social, political, education and professional. The pervasive spirit of reform and change which was sweeping through society was felt as much in ecclesiastical areas as in all the others, which were inevitably reflected in the novels of the period one way or another.</a:t>
            </a:r>
            <a:r>
              <a:rPr lang="tr-TR" sz="2400" dirty="0"/>
              <a:t> </a:t>
            </a:r>
            <a:endParaRPr lang="en-US" sz="2400" dirty="0"/>
          </a:p>
          <a:p>
            <a:pPr marL="0" indent="0">
              <a:buNone/>
              <a:defRPr/>
            </a:pPr>
            <a:endParaRPr lang="en-US" sz="2400" dirty="0"/>
          </a:p>
          <a:p>
            <a:pPr>
              <a:buFont typeface="Arial" charset="0"/>
              <a:buChar char="•"/>
              <a:defRPr/>
            </a:pP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a:extLst>
              <a:ext uri="{FF2B5EF4-FFF2-40B4-BE49-F238E27FC236}">
                <a16:creationId xmlns:a16="http://schemas.microsoft.com/office/drawing/2014/main" id="{6BCDF592-CDBA-0194-622D-E0BB1F85D1A9}"/>
              </a:ext>
            </a:extLst>
          </p:cNvPr>
          <p:cNvSpPr>
            <a:spLocks noGrp="1"/>
          </p:cNvSpPr>
          <p:nvPr>
            <p:ph type="title"/>
          </p:nvPr>
        </p:nvSpPr>
        <p:spPr>
          <a:xfrm>
            <a:off x="1981200" y="274639"/>
            <a:ext cx="8229600" cy="706437"/>
          </a:xfrm>
        </p:spPr>
        <p:txBody>
          <a:bodyPr/>
          <a:lstStyle/>
          <a:p>
            <a:r>
              <a:rPr lang="tr-TR" altLang="tr-TR" sz="3200"/>
              <a:t>NINETEETH CENTURY ENGLISH NOVEL</a:t>
            </a:r>
          </a:p>
        </p:txBody>
      </p:sp>
      <p:sp>
        <p:nvSpPr>
          <p:cNvPr id="3" name="İçerik Yer Tutucusu 2">
            <a:extLst>
              <a:ext uri="{FF2B5EF4-FFF2-40B4-BE49-F238E27FC236}">
                <a16:creationId xmlns:a16="http://schemas.microsoft.com/office/drawing/2014/main" id="{CFEEF7E0-84E9-59DC-5698-6D152BA48178}"/>
              </a:ext>
            </a:extLst>
          </p:cNvPr>
          <p:cNvSpPr>
            <a:spLocks noGrp="1"/>
          </p:cNvSpPr>
          <p:nvPr>
            <p:ph idx="1"/>
          </p:nvPr>
        </p:nvSpPr>
        <p:spPr>
          <a:xfrm>
            <a:off x="685801" y="1052513"/>
            <a:ext cx="10315574" cy="5073650"/>
          </a:xfrm>
          <a:solidFill>
            <a:srgbClr val="FBF0EC"/>
          </a:solidFill>
        </p:spPr>
        <p:txBody>
          <a:bodyPr/>
          <a:lstStyle/>
          <a:p>
            <a:pPr marL="0" indent="0">
              <a:buNone/>
              <a:defRPr/>
            </a:pPr>
            <a:r>
              <a:rPr lang="en-GB" dirty="0"/>
              <a:t>There are two religious movements in the Victorian period</a:t>
            </a:r>
          </a:p>
          <a:p>
            <a:pPr>
              <a:buFont typeface="Arial" charset="0"/>
              <a:buChar char="•"/>
              <a:defRPr/>
            </a:pPr>
            <a:r>
              <a:rPr lang="en-GB" b="1" dirty="0">
                <a:solidFill>
                  <a:srgbClr val="0070C0"/>
                </a:solidFill>
              </a:rPr>
              <a:t>The Oxford Movement</a:t>
            </a:r>
            <a:r>
              <a:rPr lang="en-GB" dirty="0"/>
              <a:t>: Although the Victorian English society was very much religiously oriented in every aspect of life from politics to art, there had been on-going secularisation process from the Renaissance onward, which had radically split the uniformity of Catholic version of Christianity. Since the spiritual life was getting more and more materialized and rationalized, this situation obviously disturbed the religious establishment, urging them to find the ways to restore the previous position of the religion in life.</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a:extLst>
              <a:ext uri="{FF2B5EF4-FFF2-40B4-BE49-F238E27FC236}">
                <a16:creationId xmlns:a16="http://schemas.microsoft.com/office/drawing/2014/main" id="{DA25C6DE-9236-C131-EA61-A4AA6BD7F2CE}"/>
              </a:ext>
            </a:extLst>
          </p:cNvPr>
          <p:cNvSpPr>
            <a:spLocks noGrp="1"/>
          </p:cNvSpPr>
          <p:nvPr>
            <p:ph type="title"/>
          </p:nvPr>
        </p:nvSpPr>
        <p:spPr/>
        <p:txBody>
          <a:bodyPr/>
          <a:lstStyle/>
          <a:p>
            <a:r>
              <a:rPr lang="tr-TR" altLang="tr-TR" sz="3200"/>
              <a:t>NINETEETH CENTURY ENGLISH NOVEL</a:t>
            </a:r>
          </a:p>
        </p:txBody>
      </p:sp>
      <p:sp>
        <p:nvSpPr>
          <p:cNvPr id="18435" name="İçerik Yer Tutucusu 2">
            <a:extLst>
              <a:ext uri="{FF2B5EF4-FFF2-40B4-BE49-F238E27FC236}">
                <a16:creationId xmlns:a16="http://schemas.microsoft.com/office/drawing/2014/main" id="{3DF82FCC-1C3C-2FB6-FB5E-F00373489A13}"/>
              </a:ext>
            </a:extLst>
          </p:cNvPr>
          <p:cNvSpPr>
            <a:spLocks noGrp="1"/>
          </p:cNvSpPr>
          <p:nvPr>
            <p:ph idx="1"/>
          </p:nvPr>
        </p:nvSpPr>
        <p:spPr>
          <a:solidFill>
            <a:srgbClr val="FBF0EC"/>
          </a:solidFill>
        </p:spPr>
        <p:txBody>
          <a:bodyPr/>
          <a:lstStyle/>
          <a:p>
            <a:r>
              <a:rPr lang="en-GB" altLang="tr-TR" dirty="0"/>
              <a:t>In this regard, there was especially tendency of politicians to regard the church as part of state, and eventually a group of men at Oxford, notably </a:t>
            </a:r>
            <a:r>
              <a:rPr lang="en-GB" altLang="tr-TR" b="1" dirty="0"/>
              <a:t>John Henry Newman, John Keble and Edward Pusey</a:t>
            </a:r>
            <a:r>
              <a:rPr lang="en-GB" altLang="tr-TR" dirty="0"/>
              <a:t>, launched a serious tracts (religious pamphlets) in 1833. </a:t>
            </a:r>
          </a:p>
          <a:p>
            <a:r>
              <a:rPr lang="en-GB" altLang="tr-TR" dirty="0"/>
              <a:t>Their activity is named as the </a:t>
            </a:r>
            <a:r>
              <a:rPr lang="en-GB" altLang="tr-TR" b="1" dirty="0"/>
              <a:t>Oxford movement, which argued that the Anglican version of Christianity was corrupted and went away from the deep spirituality of religion.</a:t>
            </a:r>
            <a:endParaRPr lang="tr-TR" alt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a:extLst>
              <a:ext uri="{FF2B5EF4-FFF2-40B4-BE49-F238E27FC236}">
                <a16:creationId xmlns:a16="http://schemas.microsoft.com/office/drawing/2014/main" id="{A2EF1866-402A-F1CA-0A1A-42EEF7769612}"/>
              </a:ext>
            </a:extLst>
          </p:cNvPr>
          <p:cNvSpPr>
            <a:spLocks noGrp="1"/>
          </p:cNvSpPr>
          <p:nvPr>
            <p:ph type="title"/>
          </p:nvPr>
        </p:nvSpPr>
        <p:spPr>
          <a:xfrm>
            <a:off x="1981200" y="274639"/>
            <a:ext cx="8229600" cy="561975"/>
          </a:xfrm>
        </p:spPr>
        <p:txBody>
          <a:bodyPr/>
          <a:lstStyle/>
          <a:p>
            <a:r>
              <a:rPr lang="tr-TR" altLang="tr-TR" sz="3200"/>
              <a:t>NINETEETH CENTURY ENGLISH NOVEL</a:t>
            </a:r>
          </a:p>
        </p:txBody>
      </p:sp>
      <p:sp>
        <p:nvSpPr>
          <p:cNvPr id="19459" name="İçerik Yer Tutucusu 2">
            <a:extLst>
              <a:ext uri="{FF2B5EF4-FFF2-40B4-BE49-F238E27FC236}">
                <a16:creationId xmlns:a16="http://schemas.microsoft.com/office/drawing/2014/main" id="{8F29B1E7-B09A-BAB8-0904-DFA8A5B69599}"/>
              </a:ext>
            </a:extLst>
          </p:cNvPr>
          <p:cNvSpPr>
            <a:spLocks noGrp="1"/>
          </p:cNvSpPr>
          <p:nvPr>
            <p:ph idx="1"/>
          </p:nvPr>
        </p:nvSpPr>
        <p:spPr>
          <a:xfrm>
            <a:off x="671513" y="908050"/>
            <a:ext cx="10672762" cy="5761038"/>
          </a:xfrm>
          <a:solidFill>
            <a:srgbClr val="FBF0EC"/>
          </a:solidFill>
        </p:spPr>
        <p:txBody>
          <a:bodyPr/>
          <a:lstStyle/>
          <a:p>
            <a:r>
              <a:rPr lang="en-US" altLang="tr-TR" sz="2400" b="1" dirty="0">
                <a:solidFill>
                  <a:srgbClr val="0070C0"/>
                </a:solidFill>
              </a:rPr>
              <a:t>The Oxford Movement </a:t>
            </a:r>
            <a:r>
              <a:rPr lang="en-US" altLang="tr-TR" sz="2400" dirty="0"/>
              <a:t>was simply a movement within the Church of England, originating at Oxford University in 1833, that sought to link the Anglican Church more closely to the Roman Catholic Church or a movement within the Church of England that aimed at emphasizing the church's Catholic inheritance as a source of legitimacy and deeper spirituality.</a:t>
            </a:r>
          </a:p>
          <a:p>
            <a:endParaRPr lang="en-US" altLang="tr-TR" sz="2400" dirty="0"/>
          </a:p>
          <a:p>
            <a:r>
              <a:rPr lang="en-US" altLang="tr-TR" sz="2400" dirty="0"/>
              <a:t>Its main intent was to defend the Church of England as a divine institution against the threats of liberal theology, rationalism, and government interference. Though some in the movement (notably John Henry Newman and Henry E. Manning) ended up converting to Catholicism, most did not. Their concern for a higher standard of worship influenced not only the Church of England but also other British Protestant sects. The movement was also instrumental in the establishment of Anglican monasteries and convents</a:t>
            </a:r>
            <a:endParaRPr lang="tr-TR" altLang="tr-TR"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a:extLst>
              <a:ext uri="{FF2B5EF4-FFF2-40B4-BE49-F238E27FC236}">
                <a16:creationId xmlns:a16="http://schemas.microsoft.com/office/drawing/2014/main" id="{B8B8B7DC-3627-73CA-9FFB-E1EC89C1A7FE}"/>
              </a:ext>
            </a:extLst>
          </p:cNvPr>
          <p:cNvSpPr>
            <a:spLocks noGrp="1"/>
          </p:cNvSpPr>
          <p:nvPr>
            <p:ph type="title"/>
          </p:nvPr>
        </p:nvSpPr>
        <p:spPr/>
        <p:txBody>
          <a:bodyPr/>
          <a:lstStyle/>
          <a:p>
            <a:r>
              <a:rPr lang="tr-TR" altLang="tr-TR" sz="3200"/>
              <a:t>NINETEETH CENTURY ENGLISH NOVEL</a:t>
            </a:r>
          </a:p>
        </p:txBody>
      </p:sp>
      <p:sp>
        <p:nvSpPr>
          <p:cNvPr id="20483" name="İçerik Yer Tutucusu 2">
            <a:extLst>
              <a:ext uri="{FF2B5EF4-FFF2-40B4-BE49-F238E27FC236}">
                <a16:creationId xmlns:a16="http://schemas.microsoft.com/office/drawing/2014/main" id="{ACC60DFC-9EC5-5AD6-E6A1-F4DC6A90E71F}"/>
              </a:ext>
            </a:extLst>
          </p:cNvPr>
          <p:cNvSpPr>
            <a:spLocks noGrp="1"/>
          </p:cNvSpPr>
          <p:nvPr>
            <p:ph idx="1"/>
          </p:nvPr>
        </p:nvSpPr>
        <p:spPr>
          <a:solidFill>
            <a:srgbClr val="FBF0EC"/>
          </a:solidFill>
        </p:spPr>
        <p:txBody>
          <a:bodyPr/>
          <a:lstStyle/>
          <a:p>
            <a:r>
              <a:rPr lang="en-GB" altLang="tr-TR" sz="2400" b="1" dirty="0">
                <a:solidFill>
                  <a:srgbClr val="0070C0"/>
                </a:solidFill>
              </a:rPr>
              <a:t>Evangelical Movement</a:t>
            </a:r>
            <a:r>
              <a:rPr lang="en-GB" altLang="tr-TR" sz="2400" dirty="0"/>
              <a:t>: It was a </a:t>
            </a:r>
            <a:r>
              <a:rPr lang="en-US" altLang="tr-TR" sz="2400" dirty="0"/>
              <a:t>Protestant movement during the 18</a:t>
            </a:r>
            <a:r>
              <a:rPr lang="en-US" altLang="tr-TR" sz="2400" baseline="30000" dirty="0"/>
              <a:t>th</a:t>
            </a:r>
            <a:r>
              <a:rPr lang="en-US" altLang="tr-TR" sz="2400" dirty="0"/>
              <a:t> century that stresses conversion experiences, the Bible as the only basis for faith, and evangelism at home and abroad.</a:t>
            </a:r>
          </a:p>
          <a:p>
            <a:r>
              <a:rPr lang="en-US" altLang="tr-TR" sz="2400" dirty="0"/>
              <a:t>T</a:t>
            </a:r>
            <a:r>
              <a:rPr lang="en-GB" altLang="tr-TR" sz="2400" dirty="0"/>
              <a:t>he organize religion had been swept by the great Evangelical Revival headed by </a:t>
            </a:r>
            <a:r>
              <a:rPr lang="en-GB" altLang="tr-TR" sz="2400" b="1" dirty="0"/>
              <a:t>John Wesley</a:t>
            </a:r>
            <a:r>
              <a:rPr lang="en-GB" altLang="tr-TR" sz="2400" dirty="0"/>
              <a:t> (1703-1791) and his brother </a:t>
            </a:r>
            <a:r>
              <a:rPr lang="en-GB" altLang="tr-TR" sz="2400" b="1" dirty="0"/>
              <a:t>Charles</a:t>
            </a:r>
            <a:r>
              <a:rPr lang="en-GB" altLang="tr-TR" sz="2400" dirty="0"/>
              <a:t> (1707-1788) in the previous century, which resulted in the foundation of Methodism; and a similar revival was later felt in the Church of England, a church Wesley had left. </a:t>
            </a:r>
            <a:endParaRPr lang="tr-TR" alt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Başlık 1">
            <a:extLst>
              <a:ext uri="{FF2B5EF4-FFF2-40B4-BE49-F238E27FC236}">
                <a16:creationId xmlns:a16="http://schemas.microsoft.com/office/drawing/2014/main" id="{4F697D42-3BAD-5867-F26F-5721299552B4}"/>
              </a:ext>
            </a:extLst>
          </p:cNvPr>
          <p:cNvSpPr>
            <a:spLocks noGrp="1"/>
          </p:cNvSpPr>
          <p:nvPr>
            <p:ph type="title"/>
          </p:nvPr>
        </p:nvSpPr>
        <p:spPr>
          <a:xfrm>
            <a:off x="1981200" y="274639"/>
            <a:ext cx="8229600" cy="706437"/>
          </a:xfrm>
        </p:spPr>
        <p:txBody>
          <a:bodyPr/>
          <a:lstStyle/>
          <a:p>
            <a:r>
              <a:rPr lang="tr-TR" altLang="tr-TR" sz="3200"/>
              <a:t>NINETEETH CENTURY ENGLISH NOVEL</a:t>
            </a:r>
          </a:p>
        </p:txBody>
      </p:sp>
      <p:sp>
        <p:nvSpPr>
          <p:cNvPr id="21507" name="İçerik Yer Tutucusu 2">
            <a:extLst>
              <a:ext uri="{FF2B5EF4-FFF2-40B4-BE49-F238E27FC236}">
                <a16:creationId xmlns:a16="http://schemas.microsoft.com/office/drawing/2014/main" id="{FD5A6E0C-7E7F-0B26-5717-72F76DCBDD26}"/>
              </a:ext>
            </a:extLst>
          </p:cNvPr>
          <p:cNvSpPr>
            <a:spLocks noGrp="1"/>
          </p:cNvSpPr>
          <p:nvPr>
            <p:ph idx="1"/>
          </p:nvPr>
        </p:nvSpPr>
        <p:spPr>
          <a:xfrm>
            <a:off x="371475" y="1052513"/>
            <a:ext cx="10829925" cy="5073650"/>
          </a:xfrm>
          <a:solidFill>
            <a:srgbClr val="FBF0EC"/>
          </a:solidFill>
        </p:spPr>
        <p:txBody>
          <a:bodyPr/>
          <a:lstStyle/>
          <a:p>
            <a:r>
              <a:rPr lang="en-GB" altLang="tr-TR" sz="2000" dirty="0"/>
              <a:t>Evangelical Movement emphasised good works which promoted great social reforms.</a:t>
            </a:r>
            <a:endParaRPr lang="tr-TR" altLang="tr-TR" sz="2000" dirty="0"/>
          </a:p>
          <a:p>
            <a:pPr lvl="1"/>
            <a:r>
              <a:rPr lang="en-GB" altLang="tr-TR" sz="2000" b="1" dirty="0"/>
              <a:t>The faith of Evangelical was personal, and was expressed in strict standards of conduct - good works were an essential part of their code</a:t>
            </a:r>
            <a:r>
              <a:rPr lang="en-GB" altLang="tr-TR" sz="2000" dirty="0"/>
              <a:t>.</a:t>
            </a:r>
          </a:p>
          <a:p>
            <a:pPr lvl="1"/>
            <a:endParaRPr lang="tr-TR" altLang="tr-TR" sz="2000" dirty="0"/>
          </a:p>
          <a:p>
            <a:pPr lvl="1"/>
            <a:r>
              <a:rPr lang="en-GB" altLang="tr-TR" sz="2000" b="1" dirty="0"/>
              <a:t>They were less concerned with the outward religious observances than inward vital religion, a deeply felt in the redemption of man from his sinful state made possible through Christ’s death</a:t>
            </a:r>
            <a:r>
              <a:rPr lang="en-GB" altLang="tr-TR" sz="2000" dirty="0"/>
              <a:t>.</a:t>
            </a:r>
          </a:p>
          <a:p>
            <a:pPr lvl="1"/>
            <a:endParaRPr lang="tr-TR" altLang="tr-TR" sz="2000" dirty="0"/>
          </a:p>
          <a:p>
            <a:pPr lvl="1"/>
            <a:r>
              <a:rPr lang="en-GB" altLang="tr-TR" sz="2000" b="1" dirty="0"/>
              <a:t>Evangelicalism was very much the religion of the burgeoning middle class who were beginning to run Victorian society. It was a religion which could be easily appropriated by the self-made businessmen who readily acknowledged what they saw as the link between their common individualism and the deeply personal nature of Evangelical religion. It identified clearly with the prevailing utilitarian ethic (Dennis, 2000: 26-27)</a:t>
            </a:r>
            <a:r>
              <a:rPr lang="en-GB" altLang="tr-TR" sz="2000" dirty="0"/>
              <a:t>.</a:t>
            </a:r>
            <a:endParaRPr lang="tr-TR" altLang="tr-TR" sz="2000" dirty="0"/>
          </a:p>
          <a:p>
            <a:endParaRPr lang="tr-TR" altLang="tr-TR"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Başlık 1">
            <a:extLst>
              <a:ext uri="{FF2B5EF4-FFF2-40B4-BE49-F238E27FC236}">
                <a16:creationId xmlns:a16="http://schemas.microsoft.com/office/drawing/2014/main" id="{02FB53C4-F6B2-BE41-3BB9-9542D7FCEC99}"/>
              </a:ext>
            </a:extLst>
          </p:cNvPr>
          <p:cNvSpPr>
            <a:spLocks noGrp="1"/>
          </p:cNvSpPr>
          <p:nvPr>
            <p:ph type="title"/>
          </p:nvPr>
        </p:nvSpPr>
        <p:spPr>
          <a:xfrm>
            <a:off x="1981200" y="274639"/>
            <a:ext cx="8229600" cy="561975"/>
          </a:xfrm>
        </p:spPr>
        <p:txBody>
          <a:bodyPr/>
          <a:lstStyle/>
          <a:p>
            <a:r>
              <a:rPr lang="tr-TR" altLang="tr-TR" sz="3200" dirty="0"/>
              <a:t>RELIGIOUS DOUBT</a:t>
            </a:r>
          </a:p>
        </p:txBody>
      </p:sp>
      <p:sp>
        <p:nvSpPr>
          <p:cNvPr id="3" name="İçerik Yer Tutucusu 2">
            <a:extLst>
              <a:ext uri="{FF2B5EF4-FFF2-40B4-BE49-F238E27FC236}">
                <a16:creationId xmlns:a16="http://schemas.microsoft.com/office/drawing/2014/main" id="{EF7EE62B-37AA-7E2E-8109-C0675BFE23C5}"/>
              </a:ext>
            </a:extLst>
          </p:cNvPr>
          <p:cNvSpPr>
            <a:spLocks noGrp="1"/>
          </p:cNvSpPr>
          <p:nvPr>
            <p:ph idx="1"/>
          </p:nvPr>
        </p:nvSpPr>
        <p:spPr>
          <a:xfrm>
            <a:off x="942975" y="908050"/>
            <a:ext cx="10372725" cy="5689600"/>
          </a:xfrm>
          <a:solidFill>
            <a:srgbClr val="FBF0EC"/>
          </a:solidFill>
        </p:spPr>
        <p:txBody>
          <a:bodyPr/>
          <a:lstStyle/>
          <a:p>
            <a:pPr>
              <a:buFont typeface="Arial" charset="0"/>
              <a:buChar char="•"/>
              <a:defRPr/>
            </a:pPr>
            <a:r>
              <a:rPr lang="en-GB" sz="2400" b="1" dirty="0">
                <a:solidFill>
                  <a:srgbClr val="0070C0"/>
                </a:solidFill>
              </a:rPr>
              <a:t>Religious doubt</a:t>
            </a:r>
            <a:r>
              <a:rPr lang="en-GB" sz="2400" dirty="0"/>
              <a:t>: although the Victorian period was a highly religious period, religion was also challenged deeply and put into question. </a:t>
            </a:r>
          </a:p>
          <a:p>
            <a:pPr>
              <a:buFont typeface="Arial" charset="0"/>
              <a:buChar char="•"/>
              <a:defRPr/>
            </a:pPr>
            <a:r>
              <a:rPr lang="en-GB" sz="2400" b="1" dirty="0">
                <a:solidFill>
                  <a:srgbClr val="0070C0"/>
                </a:solidFill>
              </a:rPr>
              <a:t>The reasons</a:t>
            </a:r>
            <a:r>
              <a:rPr lang="en-GB" sz="2400" dirty="0"/>
              <a:t>: </a:t>
            </a:r>
          </a:p>
          <a:p>
            <a:pPr marL="0" indent="0">
              <a:buNone/>
              <a:defRPr/>
            </a:pPr>
            <a:r>
              <a:rPr lang="en-GB" sz="2400" dirty="0"/>
              <a:t>a) </a:t>
            </a:r>
            <a:r>
              <a:rPr lang="en-GB" sz="2400" b="1" dirty="0">
                <a:solidFill>
                  <a:srgbClr val="0070C0"/>
                </a:solidFill>
              </a:rPr>
              <a:t>The High Criticism of Bible </a:t>
            </a:r>
            <a:r>
              <a:rPr lang="en-GB" sz="2400" dirty="0"/>
              <a:t>in the light of new development as well as of the growth of science urged a new approach to the Scriptures. This kind of </a:t>
            </a:r>
            <a:r>
              <a:rPr lang="en-US" sz="2400" b="1" dirty="0"/>
              <a:t>Biblical criticism</a:t>
            </a:r>
            <a:r>
              <a:rPr lang="en-US" sz="2400" dirty="0"/>
              <a:t> is the scholarly "</a:t>
            </a:r>
            <a:r>
              <a:rPr lang="en-US" sz="2400" b="1" dirty="0">
                <a:solidFill>
                  <a:srgbClr val="0070C0"/>
                </a:solidFill>
              </a:rPr>
              <a:t>study and investigation of biblical writing that seeks to make discerning judgments about these writings</a:t>
            </a:r>
            <a:r>
              <a:rPr lang="en-US" sz="2400" dirty="0"/>
              <a:t>".</a:t>
            </a:r>
            <a:r>
              <a:rPr lang="en-US" sz="2400" baseline="30000" dirty="0"/>
              <a:t> </a:t>
            </a:r>
            <a:r>
              <a:rPr lang="en-US" sz="2400" dirty="0"/>
              <a:t> Viewing biblical texts as </a:t>
            </a:r>
            <a:r>
              <a:rPr lang="en-US" sz="2400" b="1" dirty="0">
                <a:solidFill>
                  <a:srgbClr val="0070C0"/>
                </a:solidFill>
              </a:rPr>
              <a:t>having human rather than supernatural origins</a:t>
            </a:r>
            <a:r>
              <a:rPr lang="en-US" sz="2400" dirty="0"/>
              <a:t>, it </a:t>
            </a:r>
            <a:r>
              <a:rPr lang="en-US" sz="2400" b="1" dirty="0">
                <a:solidFill>
                  <a:srgbClr val="0070C0"/>
                </a:solidFill>
              </a:rPr>
              <a:t>asks when and where a particular text originated; how, why, by whom, for whom, and in what circumstances it was produced; what influences were at work in its production; what sources were used in its composition; and what message it was intended to convey</a:t>
            </a:r>
            <a:r>
              <a:rPr lang="en-US" sz="2400" dirty="0"/>
              <a:t>. </a:t>
            </a:r>
            <a:endParaRPr lang="tr-TR"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830372-DCC7-A915-774A-6957BE0AF308}"/>
              </a:ext>
            </a:extLst>
          </p:cNvPr>
          <p:cNvSpPr>
            <a:spLocks noGrp="1"/>
          </p:cNvSpPr>
          <p:nvPr>
            <p:ph type="title"/>
          </p:nvPr>
        </p:nvSpPr>
        <p:spPr/>
        <p:txBody>
          <a:bodyPr/>
          <a:lstStyle/>
          <a:p>
            <a:r>
              <a:rPr lang="tr-TR" dirty="0" err="1"/>
              <a:t>Cont’d</a:t>
            </a:r>
            <a:r>
              <a:rPr lang="tr-TR" dirty="0"/>
              <a:t>..</a:t>
            </a:r>
          </a:p>
        </p:txBody>
      </p:sp>
      <p:sp>
        <p:nvSpPr>
          <p:cNvPr id="3" name="İçerik Yer Tutucusu 2">
            <a:extLst>
              <a:ext uri="{FF2B5EF4-FFF2-40B4-BE49-F238E27FC236}">
                <a16:creationId xmlns:a16="http://schemas.microsoft.com/office/drawing/2014/main" id="{20074E1E-18A2-500E-E7BC-3697EF63D97C}"/>
              </a:ext>
            </a:extLst>
          </p:cNvPr>
          <p:cNvSpPr>
            <a:spLocks noGrp="1"/>
          </p:cNvSpPr>
          <p:nvPr>
            <p:ph idx="1"/>
          </p:nvPr>
        </p:nvSpPr>
        <p:spPr>
          <a:xfrm>
            <a:off x="838200" y="1500188"/>
            <a:ext cx="10515600" cy="4676775"/>
          </a:xfrm>
          <a:solidFill>
            <a:srgbClr val="FBF0EC"/>
          </a:solidFill>
        </p:spPr>
        <p:txBody>
          <a:bodyPr/>
          <a:lstStyle/>
          <a:p>
            <a:r>
              <a:rPr lang="en-GB" dirty="0"/>
              <a:t>b) </a:t>
            </a:r>
            <a:r>
              <a:rPr lang="en-GB" sz="2800" b="1" dirty="0">
                <a:solidFill>
                  <a:srgbClr val="0070C0"/>
                </a:solidFill>
              </a:rPr>
              <a:t>Charles Darwin’s The Origin of Species (1859) or Theory of Evolution</a:t>
            </a:r>
            <a:r>
              <a:rPr lang="en-GB" sz="2800" dirty="0"/>
              <a:t>: He was the most notorious of scientists. Darwin’s biological studies obviously </a:t>
            </a:r>
            <a:r>
              <a:rPr lang="en-GB" sz="2800" b="1" dirty="0">
                <a:solidFill>
                  <a:srgbClr val="0070C0"/>
                </a:solidFill>
              </a:rPr>
              <a:t>shattered the long-standing basis of religion concerning the creation of mankind</a:t>
            </a:r>
            <a:r>
              <a:rPr lang="en-GB" sz="2800" dirty="0"/>
              <a:t>. In the revealed religions, </a:t>
            </a:r>
            <a:r>
              <a:rPr lang="en-GB" sz="2800" b="1" dirty="0">
                <a:solidFill>
                  <a:srgbClr val="0070C0"/>
                </a:solidFill>
              </a:rPr>
              <a:t>the first man, the Prophet Adam, was created from soil, and Eve was created from his ribs</a:t>
            </a:r>
            <a:r>
              <a:rPr lang="en-GB" sz="2800" dirty="0"/>
              <a:t>. The following generations have been produced consequently from the children of Adam and Eve. Individuals became suspicious of the truth of the creation mentioned in the revealed religions.</a:t>
            </a:r>
            <a:r>
              <a:rPr lang="en-GB" dirty="0"/>
              <a:t> </a:t>
            </a:r>
            <a:endParaRPr lang="tr-TR" dirty="0"/>
          </a:p>
          <a:p>
            <a:endParaRPr lang="tr-TR" dirty="0"/>
          </a:p>
        </p:txBody>
      </p:sp>
      <p:sp>
        <p:nvSpPr>
          <p:cNvPr id="4" name="Alt Bilgi Yer Tutucusu 3">
            <a:extLst>
              <a:ext uri="{FF2B5EF4-FFF2-40B4-BE49-F238E27FC236}">
                <a16:creationId xmlns:a16="http://schemas.microsoft.com/office/drawing/2014/main" id="{992CA633-CAA0-6141-D451-45C370514C4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25737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01DF-7E5B-CA45-B7B7-56871BFF2110}"/>
              </a:ext>
            </a:extLst>
          </p:cNvPr>
          <p:cNvSpPr>
            <a:spLocks noGrp="1"/>
          </p:cNvSpPr>
          <p:nvPr>
            <p:ph type="title"/>
          </p:nvPr>
        </p:nvSpPr>
        <p:spPr/>
        <p:txBody>
          <a:bodyPr/>
          <a:lstStyle/>
          <a:p>
            <a:r>
              <a:rPr lang="tr-TR" b="1"/>
              <a:t>VICTORIAN NOVEL</a:t>
            </a:r>
            <a:endParaRPr lang="en-TR" b="1" dirty="0"/>
          </a:p>
        </p:txBody>
      </p:sp>
      <p:sp>
        <p:nvSpPr>
          <p:cNvPr id="3" name="Content Placeholder 2">
            <a:extLst>
              <a:ext uri="{FF2B5EF4-FFF2-40B4-BE49-F238E27FC236}">
                <a16:creationId xmlns:a16="http://schemas.microsoft.com/office/drawing/2014/main" id="{0F8E3316-C4CC-834C-A2D8-80148B47008E}"/>
              </a:ext>
            </a:extLst>
          </p:cNvPr>
          <p:cNvSpPr>
            <a:spLocks noGrp="1"/>
          </p:cNvSpPr>
          <p:nvPr>
            <p:ph idx="1"/>
          </p:nvPr>
        </p:nvSpPr>
        <p:spPr>
          <a:xfrm>
            <a:off x="838200" y="1690688"/>
            <a:ext cx="10515600" cy="4486275"/>
          </a:xfrm>
          <a:solidFill>
            <a:srgbClr val="FBF0EC"/>
          </a:solidFill>
        </p:spPr>
        <p:txBody>
          <a:bodyPr>
            <a:normAutofit fontScale="70000" lnSpcReduction="20000"/>
          </a:bodyPr>
          <a:lstStyle/>
          <a:p>
            <a:pPr marL="0" indent="0">
              <a:buNone/>
            </a:pPr>
            <a:r>
              <a:rPr lang="tr-TR" dirty="0"/>
              <a:t>*** </a:t>
            </a:r>
            <a:r>
              <a:rPr lang="tr-TR" dirty="0" err="1"/>
              <a:t>It</a:t>
            </a:r>
            <a:r>
              <a:rPr lang="tr-TR" dirty="0"/>
              <a:t> </a:t>
            </a:r>
            <a:r>
              <a:rPr lang="tr-TR" dirty="0" err="1"/>
              <a:t>seeks</a:t>
            </a:r>
            <a:r>
              <a:rPr lang="tr-TR" dirty="0"/>
              <a:t> </a:t>
            </a:r>
            <a:r>
              <a:rPr lang="tr-TR" dirty="0" err="1"/>
              <a:t>to</a:t>
            </a:r>
            <a:r>
              <a:rPr lang="tr-TR" dirty="0"/>
              <a:t> </a:t>
            </a:r>
            <a:r>
              <a:rPr lang="tr-TR" dirty="0" err="1"/>
              <a:t>represent</a:t>
            </a:r>
            <a:r>
              <a:rPr lang="tr-TR" dirty="0"/>
              <a:t> a </a:t>
            </a:r>
            <a:r>
              <a:rPr lang="tr-TR" dirty="0" err="1"/>
              <a:t>large</a:t>
            </a:r>
            <a:r>
              <a:rPr lang="tr-TR" dirty="0"/>
              <a:t> </a:t>
            </a:r>
            <a:r>
              <a:rPr lang="tr-TR" dirty="0" err="1"/>
              <a:t>and</a:t>
            </a:r>
            <a:r>
              <a:rPr lang="tr-TR" dirty="0"/>
              <a:t> </a:t>
            </a:r>
            <a:r>
              <a:rPr lang="tr-TR" dirty="0" err="1"/>
              <a:t>comprehensive</a:t>
            </a:r>
            <a:r>
              <a:rPr lang="tr-TR" dirty="0"/>
              <a:t> </a:t>
            </a:r>
            <a:r>
              <a:rPr lang="tr-TR" dirty="0" err="1"/>
              <a:t>social</a:t>
            </a:r>
            <a:r>
              <a:rPr lang="tr-TR" dirty="0"/>
              <a:t> </a:t>
            </a:r>
            <a:r>
              <a:rPr lang="tr-TR" dirty="0" err="1"/>
              <a:t>world</a:t>
            </a:r>
            <a:r>
              <a:rPr lang="tr-TR" dirty="0"/>
              <a:t>, </a:t>
            </a:r>
            <a:r>
              <a:rPr lang="tr-TR" dirty="0" err="1"/>
              <a:t>constructing</a:t>
            </a:r>
            <a:r>
              <a:rPr lang="tr-TR" dirty="0"/>
              <a:t> a </a:t>
            </a:r>
            <a:r>
              <a:rPr lang="tr-TR" dirty="0" err="1"/>
              <a:t>tension</a:t>
            </a:r>
            <a:r>
              <a:rPr lang="tr-TR" dirty="0"/>
              <a:t> </a:t>
            </a:r>
            <a:r>
              <a:rPr lang="tr-TR" dirty="0" err="1"/>
              <a:t>between</a:t>
            </a:r>
            <a:r>
              <a:rPr lang="tr-TR" dirty="0"/>
              <a:t> </a:t>
            </a:r>
            <a:r>
              <a:rPr lang="tr-TR" dirty="0" err="1"/>
              <a:t>social</a:t>
            </a:r>
            <a:r>
              <a:rPr lang="tr-TR" dirty="0"/>
              <a:t> </a:t>
            </a:r>
            <a:r>
              <a:rPr lang="tr-TR" dirty="0" err="1"/>
              <a:t>conditions</a:t>
            </a:r>
            <a:r>
              <a:rPr lang="tr-TR" dirty="0"/>
              <a:t> </a:t>
            </a:r>
            <a:r>
              <a:rPr lang="tr-TR" dirty="0" err="1"/>
              <a:t>and</a:t>
            </a:r>
            <a:r>
              <a:rPr lang="tr-TR" dirty="0"/>
              <a:t> </a:t>
            </a:r>
            <a:r>
              <a:rPr lang="tr-TR" dirty="0" err="1"/>
              <a:t>aspirations</a:t>
            </a:r>
            <a:r>
              <a:rPr lang="tr-TR" dirty="0"/>
              <a:t> of </a:t>
            </a:r>
            <a:r>
              <a:rPr lang="tr-TR" dirty="0" err="1"/>
              <a:t>hero</a:t>
            </a:r>
            <a:r>
              <a:rPr lang="tr-TR" dirty="0"/>
              <a:t> </a:t>
            </a:r>
            <a:r>
              <a:rPr lang="tr-TR" dirty="0" err="1"/>
              <a:t>and</a:t>
            </a:r>
            <a:r>
              <a:rPr lang="tr-TR" dirty="0"/>
              <a:t> </a:t>
            </a:r>
            <a:r>
              <a:rPr lang="tr-TR" dirty="0" err="1"/>
              <a:t>heroine</a:t>
            </a:r>
            <a:endParaRPr lang="tr-TR" dirty="0"/>
          </a:p>
          <a:p>
            <a:pPr marL="0" indent="0">
              <a:buNone/>
            </a:pPr>
            <a:r>
              <a:rPr lang="tr-TR" dirty="0"/>
              <a:t>*</a:t>
            </a:r>
            <a:r>
              <a:rPr lang="tr-TR" dirty="0" err="1"/>
              <a:t>record</a:t>
            </a:r>
            <a:r>
              <a:rPr lang="tr-TR" dirty="0"/>
              <a:t> of a </a:t>
            </a:r>
            <a:r>
              <a:rPr lang="tr-TR" dirty="0" err="1"/>
              <a:t>society</a:t>
            </a:r>
            <a:endParaRPr lang="tr-TR" dirty="0"/>
          </a:p>
          <a:p>
            <a:pPr marL="0" indent="0">
              <a:buNone/>
            </a:pPr>
            <a:r>
              <a:rPr lang="tr-TR" dirty="0"/>
              <a:t>*John Stuart </a:t>
            </a:r>
            <a:r>
              <a:rPr lang="tr-TR" dirty="0" err="1"/>
              <a:t>Mill</a:t>
            </a:r>
            <a:r>
              <a:rPr lang="tr-TR" dirty="0"/>
              <a:t> </a:t>
            </a:r>
            <a:r>
              <a:rPr lang="tr-TR" dirty="0" err="1"/>
              <a:t>the</a:t>
            </a:r>
            <a:r>
              <a:rPr lang="tr-TR" dirty="0"/>
              <a:t> </a:t>
            </a:r>
            <a:r>
              <a:rPr lang="tr-TR" dirty="0" err="1"/>
              <a:t>age</a:t>
            </a:r>
            <a:r>
              <a:rPr lang="tr-TR" dirty="0"/>
              <a:t> of «Great </a:t>
            </a:r>
            <a:r>
              <a:rPr lang="tr-TR" dirty="0" err="1"/>
              <a:t>Change</a:t>
            </a:r>
            <a:r>
              <a:rPr lang="tr-TR" dirty="0"/>
              <a:t>»</a:t>
            </a:r>
          </a:p>
          <a:p>
            <a:pPr marL="0" indent="0">
              <a:buNone/>
            </a:pPr>
            <a:r>
              <a:rPr lang="tr-TR" dirty="0"/>
              <a:t>*</a:t>
            </a:r>
            <a:r>
              <a:rPr lang="tr-TR" dirty="0" err="1"/>
              <a:t>victorian</a:t>
            </a:r>
            <a:r>
              <a:rPr lang="tr-TR" dirty="0"/>
              <a:t> dilemma: </a:t>
            </a:r>
            <a:r>
              <a:rPr lang="tr-TR" dirty="0" err="1"/>
              <a:t>spirutality</a:t>
            </a:r>
            <a:r>
              <a:rPr lang="tr-TR" dirty="0"/>
              <a:t> of </a:t>
            </a:r>
            <a:r>
              <a:rPr lang="tr-TR" dirty="0" err="1"/>
              <a:t>christian</a:t>
            </a:r>
            <a:r>
              <a:rPr lang="tr-TR" dirty="0"/>
              <a:t> </a:t>
            </a:r>
            <a:r>
              <a:rPr lang="tr-TR" dirty="0" err="1"/>
              <a:t>ideals</a:t>
            </a:r>
            <a:r>
              <a:rPr lang="tr-TR" dirty="0"/>
              <a:t> </a:t>
            </a:r>
            <a:r>
              <a:rPr lang="tr-TR" dirty="0" err="1"/>
              <a:t>and</a:t>
            </a:r>
            <a:r>
              <a:rPr lang="tr-TR" dirty="0"/>
              <a:t> </a:t>
            </a:r>
            <a:r>
              <a:rPr lang="tr-TR" dirty="0" err="1"/>
              <a:t>meterial</a:t>
            </a:r>
            <a:r>
              <a:rPr lang="tr-TR" dirty="0"/>
              <a:t> </a:t>
            </a:r>
            <a:r>
              <a:rPr lang="tr-TR" dirty="0" err="1"/>
              <a:t>theory</a:t>
            </a:r>
            <a:r>
              <a:rPr lang="tr-TR" dirty="0"/>
              <a:t> of </a:t>
            </a:r>
            <a:r>
              <a:rPr lang="tr-TR" dirty="0" err="1"/>
              <a:t>science</a:t>
            </a:r>
            <a:endParaRPr lang="tr-TR" dirty="0"/>
          </a:p>
          <a:p>
            <a:pPr marL="0" indent="0">
              <a:buNone/>
            </a:pPr>
            <a:r>
              <a:rPr lang="tr-TR" dirty="0"/>
              <a:t>*</a:t>
            </a:r>
            <a:r>
              <a:rPr lang="tr-TR" dirty="0" err="1"/>
              <a:t>political</a:t>
            </a:r>
            <a:r>
              <a:rPr lang="tr-TR" dirty="0"/>
              <a:t> </a:t>
            </a:r>
            <a:r>
              <a:rPr lang="tr-TR" dirty="0" err="1"/>
              <a:t>power</a:t>
            </a:r>
            <a:r>
              <a:rPr lang="tr-TR" dirty="0"/>
              <a:t> </a:t>
            </a:r>
            <a:r>
              <a:rPr lang="tr-TR" dirty="0" err="1"/>
              <a:t>was</a:t>
            </a:r>
            <a:r>
              <a:rPr lang="tr-TR" dirty="0"/>
              <a:t> </a:t>
            </a:r>
            <a:r>
              <a:rPr lang="tr-TR" dirty="0" err="1"/>
              <a:t>shifting</a:t>
            </a:r>
            <a:r>
              <a:rPr lang="tr-TR" dirty="0"/>
              <a:t> </a:t>
            </a:r>
            <a:r>
              <a:rPr lang="tr-TR" dirty="0" err="1"/>
              <a:t>from</a:t>
            </a:r>
            <a:r>
              <a:rPr lang="tr-TR" dirty="0"/>
              <a:t> </a:t>
            </a:r>
            <a:r>
              <a:rPr lang="tr-TR" dirty="0" err="1"/>
              <a:t>the</a:t>
            </a:r>
            <a:r>
              <a:rPr lang="tr-TR" dirty="0"/>
              <a:t> </a:t>
            </a:r>
            <a:r>
              <a:rPr lang="tr-TR" dirty="0" err="1"/>
              <a:t>aristocrasy</a:t>
            </a:r>
            <a:r>
              <a:rPr lang="tr-TR" dirty="0"/>
              <a:t> </a:t>
            </a:r>
            <a:r>
              <a:rPr lang="tr-TR" dirty="0" err="1"/>
              <a:t>and</a:t>
            </a:r>
            <a:r>
              <a:rPr lang="tr-TR" dirty="0"/>
              <a:t> </a:t>
            </a:r>
            <a:r>
              <a:rPr lang="tr-TR" dirty="0" err="1"/>
              <a:t>the</a:t>
            </a:r>
            <a:r>
              <a:rPr lang="tr-TR" dirty="0"/>
              <a:t> </a:t>
            </a:r>
            <a:r>
              <a:rPr lang="tr-TR" dirty="0" err="1"/>
              <a:t>middle</a:t>
            </a:r>
            <a:r>
              <a:rPr lang="tr-TR" dirty="0"/>
              <a:t> </a:t>
            </a:r>
            <a:r>
              <a:rPr lang="tr-TR" dirty="0" err="1"/>
              <a:t>class</a:t>
            </a:r>
            <a:r>
              <a:rPr lang="tr-TR" dirty="0"/>
              <a:t> </a:t>
            </a:r>
            <a:r>
              <a:rPr lang="tr-TR" dirty="0" err="1"/>
              <a:t>to</a:t>
            </a:r>
            <a:r>
              <a:rPr lang="tr-TR" dirty="0"/>
              <a:t> </a:t>
            </a:r>
            <a:r>
              <a:rPr lang="tr-TR" dirty="0" err="1"/>
              <a:t>working</a:t>
            </a:r>
            <a:r>
              <a:rPr lang="tr-TR" dirty="0"/>
              <a:t> </a:t>
            </a:r>
            <a:r>
              <a:rPr lang="tr-TR" dirty="0" err="1"/>
              <a:t>class</a:t>
            </a:r>
            <a:endParaRPr lang="tr-TR" dirty="0"/>
          </a:p>
          <a:p>
            <a:pPr marL="0" indent="0">
              <a:buNone/>
            </a:pPr>
            <a:r>
              <a:rPr lang="tr-TR" dirty="0"/>
              <a:t>*</a:t>
            </a:r>
            <a:r>
              <a:rPr lang="tr-TR" dirty="0" err="1"/>
              <a:t>Social</a:t>
            </a:r>
            <a:r>
              <a:rPr lang="tr-TR" dirty="0"/>
              <a:t> </a:t>
            </a:r>
            <a:r>
              <a:rPr lang="tr-TR" dirty="0" err="1"/>
              <a:t>respectibility</a:t>
            </a:r>
            <a:r>
              <a:rPr lang="tr-TR" dirty="0"/>
              <a:t> </a:t>
            </a:r>
            <a:r>
              <a:rPr lang="tr-TR" dirty="0" err="1"/>
              <a:t>was</a:t>
            </a:r>
            <a:r>
              <a:rPr lang="tr-TR" dirty="0"/>
              <a:t> </a:t>
            </a:r>
            <a:r>
              <a:rPr lang="tr-TR" dirty="0" err="1"/>
              <a:t>associated</a:t>
            </a:r>
            <a:r>
              <a:rPr lang="tr-TR" dirty="0"/>
              <a:t> </a:t>
            </a:r>
            <a:r>
              <a:rPr lang="tr-TR" dirty="0" err="1"/>
              <a:t>with</a:t>
            </a:r>
            <a:r>
              <a:rPr lang="tr-TR" dirty="0"/>
              <a:t> </a:t>
            </a:r>
            <a:r>
              <a:rPr lang="tr-TR" dirty="0" err="1"/>
              <a:t>financial</a:t>
            </a:r>
            <a:r>
              <a:rPr lang="tr-TR" dirty="0"/>
              <a:t> </a:t>
            </a:r>
            <a:r>
              <a:rPr lang="tr-TR" dirty="0" err="1"/>
              <a:t>power</a:t>
            </a:r>
            <a:r>
              <a:rPr lang="tr-TR" dirty="0"/>
              <a:t> ( </a:t>
            </a:r>
            <a:r>
              <a:rPr lang="tr-TR" dirty="0" err="1"/>
              <a:t>profitable</a:t>
            </a:r>
            <a:r>
              <a:rPr lang="tr-TR" dirty="0"/>
              <a:t>, </a:t>
            </a:r>
            <a:r>
              <a:rPr lang="tr-TR" dirty="0" err="1"/>
              <a:t>capitalism</a:t>
            </a:r>
            <a:r>
              <a:rPr lang="tr-TR" dirty="0"/>
              <a:t>, </a:t>
            </a:r>
            <a:r>
              <a:rPr lang="tr-TR" dirty="0" err="1"/>
              <a:t>imperialism</a:t>
            </a:r>
            <a:r>
              <a:rPr lang="tr-TR" dirty="0"/>
              <a:t>)</a:t>
            </a:r>
          </a:p>
          <a:p>
            <a:r>
              <a:rPr lang="en-TR"/>
              <a:t>Influence </a:t>
            </a:r>
            <a:r>
              <a:rPr lang="en-TR" dirty="0"/>
              <a:t>of the Gothic</a:t>
            </a:r>
          </a:p>
          <a:p>
            <a:r>
              <a:rPr lang="en-TR"/>
              <a:t>Religious </a:t>
            </a:r>
            <a:r>
              <a:rPr lang="en-TR" dirty="0"/>
              <a:t>and social morality</a:t>
            </a:r>
          </a:p>
          <a:p>
            <a:r>
              <a:rPr lang="en-TR" dirty="0"/>
              <a:t>Conformity to conventions</a:t>
            </a:r>
          </a:p>
          <a:p>
            <a:r>
              <a:rPr lang="en-TR" dirty="0"/>
              <a:t>Virtue rewarded, vice punished</a:t>
            </a:r>
          </a:p>
          <a:p>
            <a:r>
              <a:rPr lang="en-TR" dirty="0"/>
              <a:t>Reading public largely consisting of females, but everyone was reading</a:t>
            </a:r>
          </a:p>
        </p:txBody>
      </p:sp>
      <p:sp>
        <p:nvSpPr>
          <p:cNvPr id="4" name="Alt Bilgi Yer Tutucusu 3">
            <a:extLst>
              <a:ext uri="{FF2B5EF4-FFF2-40B4-BE49-F238E27FC236}">
                <a16:creationId xmlns:a16="http://schemas.microsoft.com/office/drawing/2014/main" id="{F99E4521-D974-082E-15C0-18CB338824D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65263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0DCB-0DDE-6C41-B184-089278E0751A}"/>
              </a:ext>
            </a:extLst>
          </p:cNvPr>
          <p:cNvSpPr>
            <a:spLocks noGrp="1"/>
          </p:cNvSpPr>
          <p:nvPr>
            <p:ph type="title"/>
          </p:nvPr>
        </p:nvSpPr>
        <p:spPr/>
        <p:txBody>
          <a:bodyPr/>
          <a:lstStyle/>
          <a:p>
            <a:r>
              <a:rPr lang="en-TR"/>
              <a:t>Novelists</a:t>
            </a:r>
            <a:endParaRPr lang="en-TR" dirty="0"/>
          </a:p>
        </p:txBody>
      </p:sp>
      <p:sp>
        <p:nvSpPr>
          <p:cNvPr id="3" name="Content Placeholder 2">
            <a:extLst>
              <a:ext uri="{FF2B5EF4-FFF2-40B4-BE49-F238E27FC236}">
                <a16:creationId xmlns:a16="http://schemas.microsoft.com/office/drawing/2014/main" id="{D36056F5-1D77-2344-9A1A-5A717E43AC08}"/>
              </a:ext>
            </a:extLst>
          </p:cNvPr>
          <p:cNvSpPr>
            <a:spLocks noGrp="1"/>
          </p:cNvSpPr>
          <p:nvPr>
            <p:ph idx="1"/>
          </p:nvPr>
        </p:nvSpPr>
        <p:spPr>
          <a:xfrm>
            <a:off x="838200" y="1585913"/>
            <a:ext cx="10515600" cy="4591050"/>
          </a:xfrm>
          <a:solidFill>
            <a:srgbClr val="FBF0EC"/>
          </a:solidFill>
        </p:spPr>
        <p:txBody>
          <a:bodyPr numCol="2"/>
          <a:lstStyle/>
          <a:p>
            <a:r>
              <a:rPr lang="en-TR" dirty="0"/>
              <a:t>Jane Austen</a:t>
            </a:r>
          </a:p>
          <a:p>
            <a:r>
              <a:rPr lang="en-TR" dirty="0"/>
              <a:t>Charles Dickens</a:t>
            </a:r>
          </a:p>
          <a:p>
            <a:r>
              <a:rPr lang="en-TR" dirty="0"/>
              <a:t>William M. Thackeray</a:t>
            </a:r>
          </a:p>
          <a:p>
            <a:r>
              <a:rPr lang="en-TR" dirty="0"/>
              <a:t>George Eliot</a:t>
            </a:r>
          </a:p>
          <a:p>
            <a:r>
              <a:rPr lang="en-TR" dirty="0"/>
              <a:t>Elizabeth Gaskell</a:t>
            </a:r>
          </a:p>
          <a:p>
            <a:r>
              <a:rPr lang="en-TR" dirty="0"/>
              <a:t>Thomas Hardy</a:t>
            </a:r>
          </a:p>
          <a:p>
            <a:r>
              <a:rPr lang="en-TR" dirty="0"/>
              <a:t>Anthony Trollope</a:t>
            </a:r>
          </a:p>
          <a:p>
            <a:r>
              <a:rPr lang="en-TR" dirty="0"/>
              <a:t>Oscar Wilde</a:t>
            </a:r>
          </a:p>
          <a:p>
            <a:r>
              <a:rPr lang="en-TR" dirty="0"/>
              <a:t>William Morris</a:t>
            </a:r>
          </a:p>
          <a:p>
            <a:r>
              <a:rPr lang="en-TR" dirty="0"/>
              <a:t>Samuel Butler</a:t>
            </a:r>
          </a:p>
          <a:p>
            <a:r>
              <a:rPr lang="en-TR" dirty="0"/>
              <a:t>George Meredith</a:t>
            </a:r>
          </a:p>
          <a:p>
            <a:r>
              <a:rPr lang="en-TR" dirty="0"/>
              <a:t>Wilkie Collins</a:t>
            </a:r>
          </a:p>
          <a:p>
            <a:r>
              <a:rPr lang="en-TR" dirty="0"/>
              <a:t>George Gissing</a:t>
            </a:r>
          </a:p>
          <a:p>
            <a:r>
              <a:rPr lang="en-TR" dirty="0"/>
              <a:t>Henry James</a:t>
            </a:r>
          </a:p>
          <a:p>
            <a:r>
              <a:rPr lang="en-TR" dirty="0"/>
              <a:t>Benjamin Disraeli</a:t>
            </a:r>
          </a:p>
        </p:txBody>
      </p:sp>
      <p:sp>
        <p:nvSpPr>
          <p:cNvPr id="4" name="Alt Bilgi Yer Tutucusu 3">
            <a:extLst>
              <a:ext uri="{FF2B5EF4-FFF2-40B4-BE49-F238E27FC236}">
                <a16:creationId xmlns:a16="http://schemas.microsoft.com/office/drawing/2014/main" id="{66A84464-EA89-7CA1-CC15-73B4B953A78E}"/>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98841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F1FEF-9FC9-E648-AB96-ACE6BFB9972B}"/>
              </a:ext>
            </a:extLst>
          </p:cNvPr>
          <p:cNvSpPr>
            <a:spLocks noGrp="1"/>
          </p:cNvSpPr>
          <p:nvPr>
            <p:ph type="title"/>
          </p:nvPr>
        </p:nvSpPr>
        <p:spPr/>
        <p:txBody>
          <a:bodyPr/>
          <a:lstStyle/>
          <a:p>
            <a:r>
              <a:rPr lang="en-TR" dirty="0"/>
              <a:t>Publications</a:t>
            </a:r>
          </a:p>
        </p:txBody>
      </p:sp>
      <p:sp>
        <p:nvSpPr>
          <p:cNvPr id="3" name="Content Placeholder 2">
            <a:extLst>
              <a:ext uri="{FF2B5EF4-FFF2-40B4-BE49-F238E27FC236}">
                <a16:creationId xmlns:a16="http://schemas.microsoft.com/office/drawing/2014/main" id="{7A5CE4F5-6AE4-EC49-A131-21FD350B0BCB}"/>
              </a:ext>
            </a:extLst>
          </p:cNvPr>
          <p:cNvSpPr>
            <a:spLocks noGrp="1"/>
          </p:cNvSpPr>
          <p:nvPr>
            <p:ph idx="1"/>
          </p:nvPr>
        </p:nvSpPr>
        <p:spPr>
          <a:solidFill>
            <a:srgbClr val="FBF0EC"/>
          </a:solidFill>
        </p:spPr>
        <p:txBody>
          <a:bodyPr/>
          <a:lstStyle/>
          <a:p>
            <a:r>
              <a:rPr lang="en-TR" dirty="0"/>
              <a:t>Three volume novels = three deckers</a:t>
            </a:r>
          </a:p>
          <a:p>
            <a:r>
              <a:rPr lang="en-TR" dirty="0"/>
              <a:t>Circulating libraries (because the working class couldn’t afford them)</a:t>
            </a:r>
          </a:p>
          <a:p>
            <a:r>
              <a:rPr lang="en-TR" dirty="0"/>
              <a:t>Monthly serials</a:t>
            </a:r>
          </a:p>
          <a:p>
            <a:pPr lvl="1"/>
            <a:r>
              <a:rPr lang="en-TR" dirty="0"/>
              <a:t>cliff-hangers</a:t>
            </a:r>
          </a:p>
          <a:p>
            <a:pPr lvl="1"/>
            <a:r>
              <a:rPr lang="en-TR" dirty="0"/>
              <a:t>vivid, memorable characters</a:t>
            </a:r>
          </a:p>
          <a:p>
            <a:pPr lvl="1"/>
            <a:r>
              <a:rPr lang="en-TR" dirty="0"/>
              <a:t>melodramatic plots</a:t>
            </a:r>
          </a:p>
          <a:p>
            <a:pPr lvl="1"/>
            <a:r>
              <a:rPr lang="en-TR" dirty="0"/>
              <a:t>adjusting according to readers’ response</a:t>
            </a:r>
          </a:p>
          <a:p>
            <a:endParaRPr lang="en-TR" dirty="0"/>
          </a:p>
        </p:txBody>
      </p:sp>
      <p:sp>
        <p:nvSpPr>
          <p:cNvPr id="4" name="Alt Bilgi Yer Tutucusu 3">
            <a:extLst>
              <a:ext uri="{FF2B5EF4-FFF2-40B4-BE49-F238E27FC236}">
                <a16:creationId xmlns:a16="http://schemas.microsoft.com/office/drawing/2014/main" id="{E16E938E-9795-E817-3BE1-F7A6EF07124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48585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45869-9279-7849-BBC0-B8F63D60D21E}"/>
              </a:ext>
            </a:extLst>
          </p:cNvPr>
          <p:cNvSpPr>
            <a:spLocks noGrp="1"/>
          </p:cNvSpPr>
          <p:nvPr>
            <p:ph type="title"/>
          </p:nvPr>
        </p:nvSpPr>
        <p:spPr/>
        <p:txBody>
          <a:bodyPr/>
          <a:lstStyle/>
          <a:p>
            <a:r>
              <a:rPr lang="en-TR" b="1" dirty="0"/>
              <a:t>Gothic</a:t>
            </a:r>
          </a:p>
        </p:txBody>
      </p:sp>
      <p:sp>
        <p:nvSpPr>
          <p:cNvPr id="3" name="Content Placeholder 2">
            <a:extLst>
              <a:ext uri="{FF2B5EF4-FFF2-40B4-BE49-F238E27FC236}">
                <a16:creationId xmlns:a16="http://schemas.microsoft.com/office/drawing/2014/main" id="{408F2E47-BFF2-9C42-9F4C-2A8DB722F5B2}"/>
              </a:ext>
            </a:extLst>
          </p:cNvPr>
          <p:cNvSpPr>
            <a:spLocks noGrp="1"/>
          </p:cNvSpPr>
          <p:nvPr>
            <p:ph idx="1"/>
          </p:nvPr>
        </p:nvSpPr>
        <p:spPr>
          <a:xfrm>
            <a:off x="983504" y="1860549"/>
            <a:ext cx="8825659" cy="3783853"/>
          </a:xfrm>
          <a:solidFill>
            <a:srgbClr val="FBF0EC"/>
          </a:solidFill>
        </p:spPr>
        <p:txBody>
          <a:bodyPr>
            <a:normAutofit fontScale="77500" lnSpcReduction="20000"/>
          </a:bodyPr>
          <a:lstStyle/>
          <a:p>
            <a:r>
              <a:rPr lang="en-TR" dirty="0"/>
              <a:t>Dark romanticism</a:t>
            </a:r>
          </a:p>
          <a:p>
            <a:r>
              <a:rPr lang="en-TR" dirty="0"/>
              <a:t>Attempts to </a:t>
            </a:r>
            <a:r>
              <a:rPr lang="tr-TR" dirty="0" err="1"/>
              <a:t>to</a:t>
            </a:r>
            <a:r>
              <a:rPr lang="tr-TR" dirty="0"/>
              <a:t> </a:t>
            </a:r>
            <a:r>
              <a:rPr lang="tr-TR" dirty="0" err="1"/>
              <a:t>disturb</a:t>
            </a:r>
            <a:r>
              <a:rPr lang="tr-TR" dirty="0"/>
              <a:t> </a:t>
            </a:r>
            <a:r>
              <a:rPr lang="tr-TR" dirty="0" err="1"/>
              <a:t>or</a:t>
            </a:r>
            <a:r>
              <a:rPr lang="tr-TR" dirty="0"/>
              <a:t> </a:t>
            </a:r>
            <a:r>
              <a:rPr lang="tr-TR" dirty="0" err="1"/>
              <a:t>unsettle</a:t>
            </a:r>
            <a:r>
              <a:rPr lang="tr-TR" dirty="0"/>
              <a:t> </a:t>
            </a:r>
            <a:r>
              <a:rPr lang="tr-TR" dirty="0" err="1"/>
              <a:t>the</a:t>
            </a:r>
            <a:r>
              <a:rPr lang="tr-TR" dirty="0"/>
              <a:t> </a:t>
            </a:r>
            <a:r>
              <a:rPr lang="tr-TR" dirty="0" err="1"/>
              <a:t>orderly</a:t>
            </a:r>
            <a:r>
              <a:rPr lang="tr-TR" dirty="0"/>
              <a:t>, </a:t>
            </a:r>
            <a:r>
              <a:rPr lang="tr-TR" dirty="0" err="1"/>
              <a:t>civilized</a:t>
            </a:r>
            <a:r>
              <a:rPr lang="tr-TR" dirty="0"/>
              <a:t> </a:t>
            </a:r>
            <a:r>
              <a:rPr lang="tr-TR" dirty="0" err="1"/>
              <a:t>course</a:t>
            </a:r>
            <a:r>
              <a:rPr lang="tr-TR" dirty="0"/>
              <a:t> of </a:t>
            </a:r>
            <a:r>
              <a:rPr lang="tr-TR" dirty="0" err="1"/>
              <a:t>society</a:t>
            </a:r>
            <a:r>
              <a:rPr lang="en-TR" dirty="0"/>
              <a:t> </a:t>
            </a:r>
          </a:p>
          <a:p>
            <a:r>
              <a:rPr lang="tr-TR" dirty="0" err="1"/>
              <a:t>Deals</a:t>
            </a:r>
            <a:r>
              <a:rPr lang="tr-TR" dirty="0"/>
              <a:t> </a:t>
            </a:r>
            <a:r>
              <a:rPr lang="tr-TR" dirty="0" err="1"/>
              <a:t>with</a:t>
            </a:r>
            <a:r>
              <a:rPr lang="tr-TR" dirty="0"/>
              <a:t> </a:t>
            </a:r>
            <a:r>
              <a:rPr lang="tr-TR" dirty="0" err="1"/>
              <a:t>the</a:t>
            </a:r>
            <a:r>
              <a:rPr lang="tr-TR" dirty="0"/>
              <a:t> </a:t>
            </a:r>
            <a:r>
              <a:rPr lang="tr-TR" dirty="0" err="1"/>
              <a:t>dark</a:t>
            </a:r>
            <a:r>
              <a:rPr lang="tr-TR" dirty="0"/>
              <a:t> </a:t>
            </a:r>
            <a:r>
              <a:rPr lang="tr-TR" dirty="0" err="1"/>
              <a:t>side</a:t>
            </a:r>
            <a:r>
              <a:rPr lang="tr-TR" dirty="0"/>
              <a:t> of </a:t>
            </a:r>
            <a:r>
              <a:rPr lang="tr-TR" dirty="0" err="1"/>
              <a:t>humanity</a:t>
            </a:r>
            <a:r>
              <a:rPr lang="tr-TR" dirty="0"/>
              <a:t> </a:t>
            </a:r>
            <a:r>
              <a:rPr lang="tr-TR" dirty="0" err="1"/>
              <a:t>or</a:t>
            </a:r>
            <a:r>
              <a:rPr lang="tr-TR" dirty="0"/>
              <a:t> </a:t>
            </a:r>
            <a:r>
              <a:rPr lang="tr-TR" dirty="0" err="1"/>
              <a:t>unveils</a:t>
            </a:r>
            <a:r>
              <a:rPr lang="tr-TR" dirty="0"/>
              <a:t> </a:t>
            </a:r>
            <a:r>
              <a:rPr lang="tr-TR" dirty="0" err="1"/>
              <a:t>socio-cultural</a:t>
            </a:r>
            <a:r>
              <a:rPr lang="tr-TR" dirty="0"/>
              <a:t> </a:t>
            </a:r>
            <a:r>
              <a:rPr lang="tr-TR" dirty="0" err="1"/>
              <a:t>anxiety</a:t>
            </a:r>
            <a:endParaRPr lang="tr-TR" dirty="0"/>
          </a:p>
          <a:p>
            <a:r>
              <a:rPr lang="tr-TR" dirty="0" err="1"/>
              <a:t>Deals</a:t>
            </a:r>
            <a:r>
              <a:rPr lang="tr-TR" dirty="0"/>
              <a:t> </a:t>
            </a:r>
            <a:r>
              <a:rPr lang="tr-TR" dirty="0" err="1"/>
              <a:t>with</a:t>
            </a:r>
            <a:r>
              <a:rPr lang="tr-TR" dirty="0"/>
              <a:t> </a:t>
            </a:r>
            <a:r>
              <a:rPr lang="tr-TR" dirty="0" err="1"/>
              <a:t>the</a:t>
            </a:r>
            <a:r>
              <a:rPr lang="tr-TR" dirty="0"/>
              <a:t> </a:t>
            </a:r>
            <a:r>
              <a:rPr lang="tr-TR" dirty="0" err="1"/>
              <a:t>uncertainties</a:t>
            </a:r>
            <a:r>
              <a:rPr lang="tr-TR" dirty="0"/>
              <a:t> </a:t>
            </a:r>
            <a:r>
              <a:rPr lang="tr-TR" dirty="0" err="1"/>
              <a:t>and</a:t>
            </a:r>
            <a:r>
              <a:rPr lang="tr-TR" dirty="0"/>
              <a:t> </a:t>
            </a:r>
            <a:r>
              <a:rPr lang="tr-TR" dirty="0" err="1"/>
              <a:t>contradictions</a:t>
            </a:r>
            <a:r>
              <a:rPr lang="tr-TR" dirty="0"/>
              <a:t> of </a:t>
            </a:r>
            <a:r>
              <a:rPr lang="tr-TR" dirty="0" err="1"/>
              <a:t>the</a:t>
            </a:r>
            <a:r>
              <a:rPr lang="tr-TR" dirty="0"/>
              <a:t> </a:t>
            </a:r>
            <a:r>
              <a:rPr lang="tr-TR" dirty="0" err="1"/>
              <a:t>psyche</a:t>
            </a:r>
            <a:r>
              <a:rPr lang="en-TR" dirty="0"/>
              <a:t> </a:t>
            </a:r>
          </a:p>
          <a:p>
            <a:r>
              <a:rPr lang="tr-TR" dirty="0" err="1"/>
              <a:t>Tales</a:t>
            </a:r>
            <a:r>
              <a:rPr lang="tr-TR" dirty="0"/>
              <a:t> of </a:t>
            </a:r>
            <a:r>
              <a:rPr lang="tr-TR" dirty="0" err="1"/>
              <a:t>mystery</a:t>
            </a:r>
            <a:r>
              <a:rPr lang="tr-TR" dirty="0"/>
              <a:t> </a:t>
            </a:r>
            <a:r>
              <a:rPr lang="tr-TR" dirty="0" err="1"/>
              <a:t>and</a:t>
            </a:r>
            <a:r>
              <a:rPr lang="tr-TR" dirty="0"/>
              <a:t> </a:t>
            </a:r>
            <a:r>
              <a:rPr lang="tr-TR" dirty="0" err="1"/>
              <a:t>horror</a:t>
            </a:r>
            <a:endParaRPr lang="tr-TR" dirty="0"/>
          </a:p>
          <a:p>
            <a:r>
              <a:rPr lang="tr-TR" dirty="0" err="1"/>
              <a:t>Interiors</a:t>
            </a:r>
            <a:r>
              <a:rPr lang="tr-TR" dirty="0"/>
              <a:t> </a:t>
            </a:r>
            <a:r>
              <a:rPr lang="tr-TR" dirty="0" err="1"/>
              <a:t>are</a:t>
            </a:r>
            <a:r>
              <a:rPr lang="tr-TR" dirty="0"/>
              <a:t> </a:t>
            </a:r>
            <a:r>
              <a:rPr lang="tr-TR" dirty="0" err="1"/>
              <a:t>linked</a:t>
            </a:r>
            <a:r>
              <a:rPr lang="tr-TR" dirty="0"/>
              <a:t> </a:t>
            </a:r>
            <a:r>
              <a:rPr lang="tr-TR" dirty="0" err="1"/>
              <a:t>with</a:t>
            </a:r>
            <a:r>
              <a:rPr lang="tr-TR" dirty="0"/>
              <a:t> </a:t>
            </a:r>
            <a:r>
              <a:rPr lang="tr-TR" dirty="0" err="1"/>
              <a:t>danger</a:t>
            </a:r>
            <a:r>
              <a:rPr lang="tr-TR" dirty="0"/>
              <a:t>; </a:t>
            </a:r>
            <a:r>
              <a:rPr lang="tr-TR" dirty="0" err="1"/>
              <a:t>threats</a:t>
            </a:r>
            <a:r>
              <a:rPr lang="tr-TR" dirty="0"/>
              <a:t> </a:t>
            </a:r>
            <a:r>
              <a:rPr lang="tr-TR" dirty="0" err="1"/>
              <a:t>come</a:t>
            </a:r>
            <a:r>
              <a:rPr lang="tr-TR" dirty="0"/>
              <a:t> </a:t>
            </a:r>
            <a:r>
              <a:rPr lang="tr-TR" dirty="0" err="1"/>
              <a:t>from</a:t>
            </a:r>
            <a:r>
              <a:rPr lang="tr-TR" dirty="0"/>
              <a:t> </a:t>
            </a:r>
            <a:r>
              <a:rPr lang="tr-TR" dirty="0" err="1"/>
              <a:t>within</a:t>
            </a:r>
            <a:r>
              <a:rPr lang="tr-TR" dirty="0"/>
              <a:t> </a:t>
            </a:r>
            <a:r>
              <a:rPr lang="tr-TR" dirty="0" err="1"/>
              <a:t>the</a:t>
            </a:r>
            <a:r>
              <a:rPr lang="tr-TR" dirty="0"/>
              <a:t> </a:t>
            </a:r>
            <a:r>
              <a:rPr lang="tr-TR" dirty="0" err="1"/>
              <a:t>house</a:t>
            </a:r>
            <a:r>
              <a:rPr lang="tr-TR" dirty="0"/>
              <a:t>, </a:t>
            </a:r>
            <a:r>
              <a:rPr lang="tr-TR" dirty="0" err="1"/>
              <a:t>within</a:t>
            </a:r>
            <a:r>
              <a:rPr lang="tr-TR" dirty="0"/>
              <a:t> </a:t>
            </a:r>
            <a:r>
              <a:rPr lang="tr-TR" dirty="0" err="1"/>
              <a:t>the</a:t>
            </a:r>
            <a:r>
              <a:rPr lang="tr-TR" dirty="0"/>
              <a:t> </a:t>
            </a:r>
            <a:r>
              <a:rPr lang="tr-TR" dirty="0" err="1"/>
              <a:t>family</a:t>
            </a:r>
            <a:r>
              <a:rPr lang="tr-TR" dirty="0"/>
              <a:t> </a:t>
            </a:r>
            <a:r>
              <a:rPr lang="tr-TR" dirty="0" err="1"/>
              <a:t>and</a:t>
            </a:r>
            <a:r>
              <a:rPr lang="tr-TR" dirty="0"/>
              <a:t> </a:t>
            </a:r>
            <a:r>
              <a:rPr lang="tr-TR" dirty="0" err="1"/>
              <a:t>within</a:t>
            </a:r>
            <a:r>
              <a:rPr lang="tr-TR" dirty="0"/>
              <a:t> </a:t>
            </a:r>
            <a:r>
              <a:rPr lang="tr-TR" dirty="0" err="1"/>
              <a:t>the</a:t>
            </a:r>
            <a:r>
              <a:rPr lang="tr-TR" dirty="0"/>
              <a:t> self</a:t>
            </a:r>
          </a:p>
          <a:p>
            <a:r>
              <a:rPr lang="tr-TR" dirty="0" err="1"/>
              <a:t>Plunges</a:t>
            </a:r>
            <a:r>
              <a:rPr lang="tr-TR" dirty="0"/>
              <a:t> </a:t>
            </a:r>
            <a:r>
              <a:rPr lang="tr-TR" dirty="0" err="1"/>
              <a:t>its</a:t>
            </a:r>
            <a:r>
              <a:rPr lang="tr-TR" dirty="0"/>
              <a:t> </a:t>
            </a:r>
            <a:r>
              <a:rPr lang="tr-TR" dirty="0" err="1"/>
              <a:t>characters</a:t>
            </a:r>
            <a:r>
              <a:rPr lang="tr-TR" dirty="0"/>
              <a:t> </a:t>
            </a:r>
            <a:r>
              <a:rPr lang="tr-TR" dirty="0" err="1"/>
              <a:t>into</a:t>
            </a:r>
            <a:r>
              <a:rPr lang="tr-TR" dirty="0"/>
              <a:t> </a:t>
            </a:r>
            <a:r>
              <a:rPr lang="tr-TR" dirty="0" err="1"/>
              <a:t>mystery</a:t>
            </a:r>
            <a:r>
              <a:rPr lang="tr-TR" dirty="0"/>
              <a:t>, </a:t>
            </a:r>
            <a:r>
              <a:rPr lang="tr-TR" dirty="0" err="1"/>
              <a:t>torment</a:t>
            </a:r>
            <a:r>
              <a:rPr lang="tr-TR" dirty="0"/>
              <a:t> </a:t>
            </a:r>
            <a:r>
              <a:rPr lang="tr-TR" dirty="0" err="1"/>
              <a:t>and</a:t>
            </a:r>
            <a:r>
              <a:rPr lang="tr-TR" dirty="0"/>
              <a:t> </a:t>
            </a:r>
            <a:r>
              <a:rPr lang="tr-TR" dirty="0" err="1"/>
              <a:t>fear</a:t>
            </a:r>
            <a:r>
              <a:rPr lang="tr-TR" dirty="0"/>
              <a:t> in </a:t>
            </a:r>
            <a:r>
              <a:rPr lang="tr-TR" dirty="0" err="1"/>
              <a:t>order</a:t>
            </a:r>
            <a:r>
              <a:rPr lang="tr-TR" dirty="0"/>
              <a:t> </a:t>
            </a:r>
            <a:r>
              <a:rPr lang="tr-TR" dirty="0" err="1"/>
              <a:t>to</a:t>
            </a:r>
            <a:r>
              <a:rPr lang="tr-TR" dirty="0"/>
              <a:t> </a:t>
            </a:r>
            <a:r>
              <a:rPr lang="tr-TR" dirty="0" err="1"/>
              <a:t>pose</a:t>
            </a:r>
            <a:r>
              <a:rPr lang="tr-TR" dirty="0"/>
              <a:t> </a:t>
            </a:r>
            <a:r>
              <a:rPr lang="tr-TR" dirty="0" err="1"/>
              <a:t>disturbing</a:t>
            </a:r>
            <a:r>
              <a:rPr lang="tr-TR" dirty="0"/>
              <a:t> </a:t>
            </a:r>
            <a:r>
              <a:rPr lang="tr-TR" dirty="0" err="1"/>
              <a:t>questions</a:t>
            </a:r>
            <a:r>
              <a:rPr lang="tr-TR" dirty="0"/>
              <a:t> </a:t>
            </a:r>
            <a:r>
              <a:rPr lang="tr-TR" dirty="0" err="1"/>
              <a:t>to</a:t>
            </a:r>
            <a:r>
              <a:rPr lang="tr-TR" dirty="0"/>
              <a:t> </a:t>
            </a:r>
            <a:r>
              <a:rPr lang="tr-TR" dirty="0" err="1"/>
              <a:t>our</a:t>
            </a:r>
            <a:r>
              <a:rPr lang="tr-TR" dirty="0"/>
              <a:t> </a:t>
            </a:r>
            <a:r>
              <a:rPr lang="tr-TR" dirty="0" err="1"/>
              <a:t>familiar</a:t>
            </a:r>
            <a:r>
              <a:rPr lang="tr-TR" dirty="0"/>
              <a:t> </a:t>
            </a:r>
            <a:r>
              <a:rPr lang="tr-TR" dirty="0" err="1"/>
              <a:t>and</a:t>
            </a:r>
            <a:r>
              <a:rPr lang="tr-TR" dirty="0"/>
              <a:t> </a:t>
            </a:r>
            <a:r>
              <a:rPr lang="tr-TR" dirty="0" err="1"/>
              <a:t>comfortable</a:t>
            </a:r>
            <a:r>
              <a:rPr lang="tr-TR" dirty="0"/>
              <a:t> </a:t>
            </a:r>
            <a:r>
              <a:rPr lang="tr-TR" dirty="0" err="1"/>
              <a:t>ideas</a:t>
            </a:r>
            <a:r>
              <a:rPr lang="tr-TR" dirty="0"/>
              <a:t> of </a:t>
            </a:r>
            <a:r>
              <a:rPr lang="tr-TR" dirty="0" err="1"/>
              <a:t>humanity</a:t>
            </a:r>
            <a:r>
              <a:rPr lang="tr-TR" dirty="0"/>
              <a:t>, </a:t>
            </a:r>
            <a:r>
              <a:rPr lang="tr-TR" dirty="0" err="1"/>
              <a:t>society</a:t>
            </a:r>
            <a:r>
              <a:rPr lang="tr-TR" dirty="0"/>
              <a:t> </a:t>
            </a:r>
            <a:r>
              <a:rPr lang="tr-TR" dirty="0" err="1"/>
              <a:t>and</a:t>
            </a:r>
            <a:r>
              <a:rPr lang="tr-TR" dirty="0"/>
              <a:t> </a:t>
            </a:r>
            <a:r>
              <a:rPr lang="tr-TR" dirty="0" err="1"/>
              <a:t>the</a:t>
            </a:r>
            <a:r>
              <a:rPr lang="tr-TR" dirty="0"/>
              <a:t> </a:t>
            </a:r>
            <a:r>
              <a:rPr lang="tr-TR" dirty="0" err="1"/>
              <a:t>cosmos</a:t>
            </a:r>
            <a:endParaRPr lang="tr-TR" dirty="0"/>
          </a:p>
          <a:p>
            <a:pPr marL="0" indent="0">
              <a:buNone/>
            </a:pPr>
            <a:endParaRPr lang="en-TR" dirty="0"/>
          </a:p>
        </p:txBody>
      </p:sp>
      <p:sp>
        <p:nvSpPr>
          <p:cNvPr id="4" name="Alt Bilgi Yer Tutucusu 3">
            <a:extLst>
              <a:ext uri="{FF2B5EF4-FFF2-40B4-BE49-F238E27FC236}">
                <a16:creationId xmlns:a16="http://schemas.microsoft.com/office/drawing/2014/main" id="{7E660971-02B0-D5CB-04AC-C265D53382AA}"/>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01146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EE5175-5F5C-647E-BF2E-EE9008FC7E38}"/>
              </a:ext>
            </a:extLst>
          </p:cNvPr>
          <p:cNvSpPr>
            <a:spLocks noGrp="1"/>
          </p:cNvSpPr>
          <p:nvPr>
            <p:ph type="title"/>
          </p:nvPr>
        </p:nvSpPr>
        <p:spPr/>
        <p:txBody>
          <a:bodyPr/>
          <a:lstStyle/>
          <a:p>
            <a:r>
              <a:rPr lang="tr-TR" dirty="0" err="1"/>
              <a:t>References</a:t>
            </a:r>
            <a:endParaRPr lang="tr-TR" dirty="0"/>
          </a:p>
        </p:txBody>
      </p:sp>
      <p:sp>
        <p:nvSpPr>
          <p:cNvPr id="3" name="İçerik Yer Tutucusu 2">
            <a:extLst>
              <a:ext uri="{FF2B5EF4-FFF2-40B4-BE49-F238E27FC236}">
                <a16:creationId xmlns:a16="http://schemas.microsoft.com/office/drawing/2014/main" id="{3A916893-88C6-0FEF-BB43-C378F95E1CBE}"/>
              </a:ext>
            </a:extLst>
          </p:cNvPr>
          <p:cNvSpPr>
            <a:spLocks noGrp="1"/>
          </p:cNvSpPr>
          <p:nvPr>
            <p:ph idx="1"/>
          </p:nvPr>
        </p:nvSpPr>
        <p:spPr>
          <a:solidFill>
            <a:srgbClr val="FBF0EC"/>
          </a:solidFill>
        </p:spPr>
        <p:txBody>
          <a:bodyPr/>
          <a:lstStyle/>
          <a:p>
            <a:pPr>
              <a:buFont typeface="Arial" charset="0"/>
              <a:buChar char="•"/>
              <a:defRPr/>
            </a:pPr>
            <a:r>
              <a:rPr lang="en-GB" sz="2800" dirty="0"/>
              <a:t>Abrams, M. H. and Others, eds., </a:t>
            </a:r>
            <a:r>
              <a:rPr lang="en-GB" sz="2800" i="1" dirty="0"/>
              <a:t>The Norton Anthology of English Literature</a:t>
            </a:r>
            <a:r>
              <a:rPr lang="en-GB" sz="2800" dirty="0"/>
              <a:t>, vol. 2 (New York: W. W. Norton and Company, 1979).</a:t>
            </a:r>
            <a:endParaRPr lang="tr-TR" sz="2800" dirty="0"/>
          </a:p>
          <a:p>
            <a:pPr>
              <a:buFont typeface="Arial" charset="0"/>
              <a:buChar char="•"/>
              <a:defRPr/>
            </a:pPr>
            <a:endParaRPr lang="tr-TR" sz="2800" dirty="0"/>
          </a:p>
          <a:p>
            <a:pPr>
              <a:buFont typeface="Arial" charset="0"/>
              <a:buChar char="•"/>
              <a:defRPr/>
            </a:pPr>
            <a:r>
              <a:rPr lang="en-GB" sz="2800" dirty="0"/>
              <a:t> Baker, William, ed., </a:t>
            </a:r>
            <a:r>
              <a:rPr lang="en-GB" sz="2800" i="1" dirty="0"/>
              <a:t>Critics on George on Eliot: Reading Literary Criticism</a:t>
            </a:r>
            <a:r>
              <a:rPr lang="en-GB" sz="2800" dirty="0"/>
              <a:t> (London: George Allen &amp; Unwin Ltd., 1973).</a:t>
            </a:r>
            <a:endParaRPr lang="tr-TR" sz="2800" dirty="0"/>
          </a:p>
          <a:p>
            <a:pPr>
              <a:buFont typeface="Arial" charset="0"/>
              <a:buChar char="•"/>
              <a:defRPr/>
            </a:pPr>
            <a:endParaRPr lang="tr-TR" sz="2800" dirty="0"/>
          </a:p>
          <a:p>
            <a:pPr>
              <a:buFont typeface="Arial" charset="0"/>
              <a:buChar char="•"/>
              <a:defRPr/>
            </a:pPr>
            <a:r>
              <a:rPr lang="en-GB" sz="2800" dirty="0"/>
              <a:t>Blake, Andrew, </a:t>
            </a:r>
            <a:r>
              <a:rPr lang="en-GB" sz="2800" i="1" dirty="0"/>
              <a:t>Reading Victorian Fiction: The Cultural Context and Ideological Context of the Nineteenth-Century Novel</a:t>
            </a:r>
            <a:r>
              <a:rPr lang="en-GB" sz="2800" dirty="0"/>
              <a:t> (London: Macmillan, 1989).</a:t>
            </a:r>
            <a:endParaRPr lang="tr-TR" sz="2800" dirty="0"/>
          </a:p>
          <a:p>
            <a:endParaRPr lang="tr-TR" dirty="0"/>
          </a:p>
        </p:txBody>
      </p:sp>
      <p:sp>
        <p:nvSpPr>
          <p:cNvPr id="4" name="Alt Bilgi Yer Tutucusu 3">
            <a:extLst>
              <a:ext uri="{FF2B5EF4-FFF2-40B4-BE49-F238E27FC236}">
                <a16:creationId xmlns:a16="http://schemas.microsoft.com/office/drawing/2014/main" id="{F076CF64-810B-4675-0BD0-26C3A9A9166F}"/>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16808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BF0EC"/>
        </a:solidFill>
        <a:effectLst/>
      </p:bgPr>
    </p:bg>
    <p:spTree>
      <p:nvGrpSpPr>
        <p:cNvPr id="1" name=""/>
        <p:cNvGrpSpPr/>
        <p:nvPr/>
      </p:nvGrpSpPr>
      <p:grpSpPr>
        <a:xfrm>
          <a:off x="0" y="0"/>
          <a:ext cx="0" cy="0"/>
          <a:chOff x="0" y="0"/>
          <a:chExt cx="0" cy="0"/>
        </a:xfrm>
      </p:grpSpPr>
      <p:sp>
        <p:nvSpPr>
          <p:cNvPr id="33794" name="Başlık 1">
            <a:extLst>
              <a:ext uri="{FF2B5EF4-FFF2-40B4-BE49-F238E27FC236}">
                <a16:creationId xmlns:a16="http://schemas.microsoft.com/office/drawing/2014/main" id="{E458437A-0D70-524D-78D6-A58CF9B460B7}"/>
              </a:ext>
            </a:extLst>
          </p:cNvPr>
          <p:cNvSpPr>
            <a:spLocks noGrp="1"/>
          </p:cNvSpPr>
          <p:nvPr>
            <p:ph type="title"/>
          </p:nvPr>
        </p:nvSpPr>
        <p:spPr/>
        <p:txBody>
          <a:bodyPr/>
          <a:lstStyle/>
          <a:p>
            <a:r>
              <a:rPr lang="tr-TR" altLang="tr-TR" sz="3200" dirty="0"/>
              <a:t>NINETEETH CENTURY ENGLISH NOVEL</a:t>
            </a:r>
          </a:p>
        </p:txBody>
      </p:sp>
      <p:sp>
        <p:nvSpPr>
          <p:cNvPr id="33795" name="İçerik Yer Tutucusu 2">
            <a:extLst>
              <a:ext uri="{FF2B5EF4-FFF2-40B4-BE49-F238E27FC236}">
                <a16:creationId xmlns:a16="http://schemas.microsoft.com/office/drawing/2014/main" id="{A44E07C9-EB09-42D1-20C6-DB3A7EDB9CC6}"/>
              </a:ext>
            </a:extLst>
          </p:cNvPr>
          <p:cNvSpPr>
            <a:spLocks noGrp="1"/>
          </p:cNvSpPr>
          <p:nvPr>
            <p:ph idx="1"/>
          </p:nvPr>
        </p:nvSpPr>
        <p:spPr/>
        <p:txBody>
          <a:bodyPr>
            <a:normAutofit lnSpcReduction="10000"/>
          </a:bodyPr>
          <a:lstStyle/>
          <a:p>
            <a:r>
              <a:rPr lang="en-GB" altLang="tr-TR" sz="2400"/>
              <a:t>Dennis, Barbara, </a:t>
            </a:r>
            <a:r>
              <a:rPr lang="en-GB" altLang="tr-TR" sz="2400" i="1"/>
              <a:t>The Victorian Novel</a:t>
            </a:r>
            <a:r>
              <a:rPr lang="en-GB" altLang="tr-TR" sz="2400"/>
              <a:t> (Cambridge: Cambridge University Press, 2000).</a:t>
            </a:r>
            <a:endParaRPr lang="tr-TR" altLang="tr-TR" sz="2400"/>
          </a:p>
          <a:p>
            <a:r>
              <a:rPr lang="en-GB" altLang="tr-TR" sz="2400"/>
              <a:t> Ford, Boris, ed., </a:t>
            </a:r>
            <a:r>
              <a:rPr lang="en-GB" altLang="tr-TR" sz="2400" i="1"/>
              <a:t>The Pelican Guide to English Literature from Dickens to Hardy</a:t>
            </a:r>
            <a:r>
              <a:rPr lang="en-GB" altLang="tr-TR" sz="2400"/>
              <a:t>, vol. 6 (Harmondsworth: Penguin, 1982).</a:t>
            </a:r>
            <a:endParaRPr lang="tr-TR" altLang="tr-TR" sz="2400"/>
          </a:p>
          <a:p>
            <a:r>
              <a:rPr lang="en-GB" altLang="tr-TR" sz="2400"/>
              <a:t> Michie, Elsie B., ed., Charlotte Bronte’s Jane Eyre: A Casebook (Oxford: Oxford University Press, 2006). </a:t>
            </a:r>
            <a:endParaRPr lang="tr-TR" altLang="tr-TR" sz="2400"/>
          </a:p>
          <a:p>
            <a:r>
              <a:rPr lang="en-GB" altLang="tr-TR" sz="2400"/>
              <a:t> Rosenberg, Brian, ‘Character and Contradiction in Dickens’, </a:t>
            </a:r>
            <a:r>
              <a:rPr lang="en-GB" altLang="tr-TR" sz="2400" i="1"/>
              <a:t>Nineteenth Century Literature</a:t>
            </a:r>
            <a:r>
              <a:rPr lang="en-GB" altLang="tr-TR" sz="2400"/>
              <a:t>, 47 (1992-93), 145-163.</a:t>
            </a:r>
            <a:endParaRPr lang="tr-TR" altLang="tr-TR" sz="2400"/>
          </a:p>
          <a:p>
            <a:r>
              <a:rPr lang="en-GB" altLang="tr-TR" sz="2400"/>
              <a:t> Watt, Ian, ed., </a:t>
            </a:r>
            <a:r>
              <a:rPr lang="en-GB" altLang="tr-TR" sz="2400" i="1"/>
              <a:t>The Victorian Novel: Modern Essays in criticism</a:t>
            </a:r>
            <a:r>
              <a:rPr lang="en-GB" altLang="tr-TR" sz="2400"/>
              <a:t> (Oxford: Oxford University Press, 1971).</a:t>
            </a:r>
            <a:endParaRPr lang="tr-TR" altLang="tr-TR" sz="2400"/>
          </a:p>
          <a:p>
            <a:r>
              <a:rPr lang="en-GB" altLang="tr-TR" sz="2400"/>
              <a:t> Wheeler, Michael, </a:t>
            </a:r>
            <a:r>
              <a:rPr lang="en-GB" altLang="tr-TR" sz="2400" i="1"/>
              <a:t>English Fiction of the Victorian Period</a:t>
            </a:r>
            <a:r>
              <a:rPr lang="en-GB" altLang="tr-TR" sz="2400"/>
              <a:t> (London: Longman, 1994).</a:t>
            </a:r>
            <a:endParaRPr lang="tr-TR" altLang="tr-TR" sz="2400"/>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4942</TotalTime>
  <Words>3460</Words>
  <Application>Microsoft Office PowerPoint</Application>
  <PresentationFormat>Widescreen</PresentationFormat>
  <Paragraphs>208</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Teması</vt:lpstr>
      <vt:lpstr>19th Century British Novel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Victorian Age (The 19th Century)</vt:lpstr>
      <vt:lpstr>Rise of the Middle Class</vt:lpstr>
      <vt:lpstr>PowerPoint Presentation</vt:lpstr>
      <vt:lpstr>EARLY VICTORIAN AGE (1832-1848)</vt:lpstr>
      <vt:lpstr>NINETEETH CENTURY ENGLISH NOVEL</vt:lpstr>
      <vt:lpstr>NINETEETH CENTURY ENGLISH NOVEL</vt:lpstr>
      <vt:lpstr>NINETEETH CENTURY ENGLISH NOVEL</vt:lpstr>
      <vt:lpstr>NINETEETH CENTURY ENGLISH NOVEL</vt:lpstr>
      <vt:lpstr>NINETEETH CENTURY ENGLISH NOVEL</vt:lpstr>
      <vt:lpstr>MIDDLE VICTORIAN PERIOD (1848-1870)</vt:lpstr>
      <vt:lpstr>LATE VICTORIAN PERIOD (1870-1901)</vt:lpstr>
      <vt:lpstr>Cont’d…</vt:lpstr>
      <vt:lpstr>Women</vt:lpstr>
      <vt:lpstr>NINETEETH CENTURY ENGLISH NOVEL</vt:lpstr>
      <vt:lpstr>NINETEETH CENTURY ENGLISH NOVEL</vt:lpstr>
      <vt:lpstr>NINETEETH CENTURY ENGLISH NOVEL</vt:lpstr>
      <vt:lpstr>NINETEETH CENTURY ENGLISH NOVEL</vt:lpstr>
      <vt:lpstr>NINETEETH CENTURY ENGLISH NOVEL</vt:lpstr>
      <vt:lpstr>NINETEETH CENTURY ENGLISH NOVEL</vt:lpstr>
      <vt:lpstr>RELIGIOUS DOUBT</vt:lpstr>
      <vt:lpstr>Cont’d..</vt:lpstr>
      <vt:lpstr>VICTORIAN NOVEL</vt:lpstr>
      <vt:lpstr>Novelists</vt:lpstr>
      <vt:lpstr>Publications</vt:lpstr>
      <vt:lpstr>Gothic</vt:lpstr>
      <vt:lpstr>References</vt:lpstr>
      <vt:lpstr>NINETEETH CENTURY ENGLISH NOVEL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19th Century British Fiction I</dc:title>
  <dc:creator>Seda.Peksen</dc:creator>
  <cp:lastModifiedBy>Pelin Gölcük MİRZA</cp:lastModifiedBy>
  <cp:revision>29</cp:revision>
  <dcterms:created xsi:type="dcterms:W3CDTF">2020-09-19T11:09:41Z</dcterms:created>
  <dcterms:modified xsi:type="dcterms:W3CDTF">2024-09-24T08:30:53Z</dcterms:modified>
</cp:coreProperties>
</file>